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Microsoft_Equation1.bin" ContentType="application/vnd.openxmlformats-officedocument.oleObject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81" r:id="rId4"/>
    <p:sldId id="284" r:id="rId5"/>
    <p:sldId id="285" r:id="rId6"/>
    <p:sldId id="266" r:id="rId7"/>
    <p:sldId id="275" r:id="rId8"/>
    <p:sldId id="267" r:id="rId9"/>
    <p:sldId id="276" r:id="rId10"/>
    <p:sldId id="271" r:id="rId11"/>
    <p:sldId id="289" r:id="rId12"/>
    <p:sldId id="295" r:id="rId13"/>
    <p:sldId id="290" r:id="rId14"/>
    <p:sldId id="298" r:id="rId15"/>
    <p:sldId id="291" r:id="rId16"/>
    <p:sldId id="292" r:id="rId17"/>
    <p:sldId id="293" r:id="rId18"/>
    <p:sldId id="294" r:id="rId19"/>
    <p:sldId id="296" r:id="rId20"/>
    <p:sldId id="297" r:id="rId21"/>
    <p:sldId id="273" r:id="rId22"/>
    <p:sldId id="286" r:id="rId23"/>
    <p:sldId id="287" r:id="rId24"/>
    <p:sldId id="277" r:id="rId25"/>
    <p:sldId id="279" r:id="rId26"/>
    <p:sldId id="280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2" autoAdjust="0"/>
    <p:restoredTop sz="94578" autoAdjust="0"/>
  </p:normalViewPr>
  <p:slideViewPr>
    <p:cSldViewPr snapToGrid="0" snapToObjects="1">
      <p:cViewPr varScale="1">
        <p:scale>
          <a:sx n="80" d="100"/>
          <a:sy n="80" d="100"/>
        </p:scale>
        <p:origin x="-123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415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</c:v>
                </c:pt>
              </c:strCache>
            </c:strRef>
          </c:tx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25.0</c:v>
                </c:pt>
                <c:pt idx="1">
                  <c:v>10.0</c:v>
                </c:pt>
                <c:pt idx="2">
                  <c:v>20.0</c:v>
                </c:pt>
                <c:pt idx="3">
                  <c:v>8.0</c:v>
                </c:pt>
                <c:pt idx="4">
                  <c:v>14.0</c:v>
                </c:pt>
                <c:pt idx="5">
                  <c:v>4.0</c:v>
                </c:pt>
                <c:pt idx="6">
                  <c:v>2.0</c:v>
                </c:pt>
                <c:pt idx="7">
                  <c:v>8.0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M^(2) price</c:v>
                </c:pt>
              </c:strCache>
            </c:strRef>
          </c:tx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25.0</c:v>
                </c:pt>
                <c:pt idx="1">
                  <c:v>20.0</c:v>
                </c:pt>
                <c:pt idx="2">
                  <c:v>20.0</c:v>
                </c:pt>
                <c:pt idx="3">
                  <c:v>14.0</c:v>
                </c:pt>
                <c:pt idx="4">
                  <c:v>14.0</c:v>
                </c:pt>
                <c:pt idx="5">
                  <c:v>8.0</c:v>
                </c:pt>
                <c:pt idx="6">
                  <c:v>8.0</c:v>
                </c:pt>
                <c:pt idx="7">
                  <c:v>8.0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F^(2) price</c:v>
                </c:pt>
              </c:strCache>
            </c:strRef>
          </c:tx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Sheet1!$D$2:$D$9</c:f>
              <c:numCache>
                <c:formatCode>General</c:formatCode>
                <c:ptCount val="8"/>
                <c:pt idx="0">
                  <c:v>14.0</c:v>
                </c:pt>
                <c:pt idx="1">
                  <c:v>14.0</c:v>
                </c:pt>
                <c:pt idx="2">
                  <c:v>14.0</c:v>
                </c:pt>
                <c:pt idx="3">
                  <c:v>14.0</c:v>
                </c:pt>
                <c:pt idx="4">
                  <c:v>14.0</c:v>
                </c:pt>
                <c:pt idx="5">
                  <c:v>14.0</c:v>
                </c:pt>
                <c:pt idx="6">
                  <c:v>14.0</c:v>
                </c:pt>
                <c:pt idx="7">
                  <c:v>14.0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02822104"/>
        <c:axId val="-2102546040"/>
      </c:barChart>
      <c:catAx>
        <c:axId val="-21028221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crossAx val="-2102546040"/>
        <c:crosses val="autoZero"/>
        <c:auto val="1"/>
        <c:lblAlgn val="ctr"/>
        <c:lblOffset val="100"/>
        <c:noMultiLvlLbl val="0"/>
      </c:catAx>
      <c:valAx>
        <c:axId val="-2102546040"/>
        <c:scaling>
          <c:orientation val="minMax"/>
        </c:scaling>
        <c:delete val="0"/>
        <c:axPos val="l"/>
        <c:majorGridlines/>
        <c:numFmt formatCode="General" sourceLinked="1"/>
        <c:majorTickMark val="none"/>
        <c:minorTickMark val="none"/>
        <c:tickLblPos val="nextTo"/>
        <c:crossAx val="-2102822104"/>
        <c:crosses val="autoZero"/>
        <c:crossBetween val="between"/>
      </c:valAx>
    </c:plotArea>
    <c:legend>
      <c:legendPos val="r"/>
      <c:layout/>
      <c:overlay val="0"/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</c:v>
                </c:pt>
              </c:strCache>
            </c:strRef>
          </c:tx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25.0</c:v>
                </c:pt>
                <c:pt idx="1">
                  <c:v>10.0</c:v>
                </c:pt>
                <c:pt idx="2">
                  <c:v>20.0</c:v>
                </c:pt>
                <c:pt idx="3">
                  <c:v>8.0</c:v>
                </c:pt>
                <c:pt idx="4">
                  <c:v>14.0</c:v>
                </c:pt>
                <c:pt idx="5">
                  <c:v>4.0</c:v>
                </c:pt>
                <c:pt idx="6">
                  <c:v>2.0</c:v>
                </c:pt>
                <c:pt idx="7">
                  <c:v>8.0</c:v>
                </c:pt>
              </c:numCache>
            </c:numRef>
          </c:val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F^(2) price</c:v>
                </c:pt>
              </c:strCache>
            </c:strRef>
          </c:tx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Sheet1!$D$2:$D$9</c:f>
              <c:numCache>
                <c:formatCode>General</c:formatCode>
                <c:ptCount val="8"/>
                <c:pt idx="0">
                  <c:v>14.0</c:v>
                </c:pt>
                <c:pt idx="1">
                  <c:v>14.0</c:v>
                </c:pt>
                <c:pt idx="2">
                  <c:v>14.0</c:v>
                </c:pt>
                <c:pt idx="3">
                  <c:v>14.0</c:v>
                </c:pt>
                <c:pt idx="4">
                  <c:v>14.0</c:v>
                </c:pt>
                <c:pt idx="5">
                  <c:v>14.0</c:v>
                </c:pt>
                <c:pt idx="6">
                  <c:v>14.0</c:v>
                </c:pt>
                <c:pt idx="7">
                  <c:v>14.0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88324152"/>
        <c:axId val="-2019915784"/>
      </c:barChart>
      <c:catAx>
        <c:axId val="1788324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crossAx val="-2019915784"/>
        <c:crosses val="autoZero"/>
        <c:auto val="1"/>
        <c:lblAlgn val="ctr"/>
        <c:lblOffset val="100"/>
        <c:noMultiLvlLbl val="0"/>
      </c:catAx>
      <c:valAx>
        <c:axId val="-2019915784"/>
        <c:scaling>
          <c:orientation val="minMax"/>
        </c:scaling>
        <c:delete val="0"/>
        <c:axPos val="l"/>
        <c:majorGridlines/>
        <c:numFmt formatCode="General" sourceLinked="1"/>
        <c:majorTickMark val="none"/>
        <c:minorTickMark val="none"/>
        <c:tickLblPos val="nextTo"/>
        <c:crossAx val="1788324152"/>
        <c:crosses val="autoZero"/>
        <c:crossBetween val="between"/>
      </c:valAx>
    </c:plotArea>
    <c:legend>
      <c:legendPos val="r"/>
      <c:layout/>
      <c:overlay val="0"/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</c:v>
                </c:pt>
              </c:strCache>
            </c:strRef>
          </c:tx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25.0</c:v>
                </c:pt>
                <c:pt idx="1">
                  <c:v>10.0</c:v>
                </c:pt>
                <c:pt idx="2">
                  <c:v>20.0</c:v>
                </c:pt>
                <c:pt idx="3">
                  <c:v>8.0</c:v>
                </c:pt>
                <c:pt idx="4">
                  <c:v>14.0</c:v>
                </c:pt>
                <c:pt idx="5">
                  <c:v>4.0</c:v>
                </c:pt>
                <c:pt idx="6">
                  <c:v>2.0</c:v>
                </c:pt>
                <c:pt idx="7">
                  <c:v>8.0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M^(2) price</c:v>
                </c:pt>
              </c:strCache>
            </c:strRef>
          </c:tx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25.0</c:v>
                </c:pt>
                <c:pt idx="1">
                  <c:v>20.0</c:v>
                </c:pt>
                <c:pt idx="2">
                  <c:v>20.0</c:v>
                </c:pt>
                <c:pt idx="3">
                  <c:v>14.0</c:v>
                </c:pt>
                <c:pt idx="4">
                  <c:v>14.0</c:v>
                </c:pt>
                <c:pt idx="5">
                  <c:v>8.0</c:v>
                </c:pt>
                <c:pt idx="6">
                  <c:v>8.0</c:v>
                </c:pt>
                <c:pt idx="7">
                  <c:v>8.0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18961032"/>
        <c:axId val="-2082515128"/>
      </c:barChart>
      <c:catAx>
        <c:axId val="-2018961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crossAx val="-2082515128"/>
        <c:crosses val="autoZero"/>
        <c:auto val="1"/>
        <c:lblAlgn val="ctr"/>
        <c:lblOffset val="100"/>
        <c:noMultiLvlLbl val="0"/>
      </c:catAx>
      <c:valAx>
        <c:axId val="-2082515128"/>
        <c:scaling>
          <c:orientation val="minMax"/>
        </c:scaling>
        <c:delete val="0"/>
        <c:axPos val="l"/>
        <c:majorGridlines/>
        <c:numFmt formatCode="General" sourceLinked="1"/>
        <c:majorTickMark val="none"/>
        <c:minorTickMark val="none"/>
        <c:tickLblPos val="nextTo"/>
        <c:crossAx val="-2018961032"/>
        <c:crosses val="autoZero"/>
        <c:crossBetween val="between"/>
      </c:valAx>
    </c:plotArea>
    <c:legend>
      <c:legendPos val="r"/>
      <c:layout/>
      <c:overlay val="0"/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8" Type="http://schemas.openxmlformats.org/officeDocument/2006/relationships/image" Target="../media/image34.emf"/><Relationship Id="rId9" Type="http://schemas.openxmlformats.org/officeDocument/2006/relationships/image" Target="../media/image35.emf"/><Relationship Id="rId1" Type="http://schemas.openxmlformats.org/officeDocument/2006/relationships/image" Target="../media/image27.emf"/><Relationship Id="rId2" Type="http://schemas.openxmlformats.org/officeDocument/2006/relationships/image" Target="../media/image28.emf"/></Relationships>
</file>

<file path=ppt/media/image1.png>
</file>

<file path=ppt/media/image10.png>
</file>

<file path=ppt/media/image2.png>
</file>

<file path=ppt/media/image25.png>
</file>

<file path=ppt/media/image26.png>
</file>

<file path=ppt/media/image3.png>
</file>

<file path=ppt/media/image4.png>
</file>

<file path=ppt/media/image5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AC9071-73E5-C144-965B-DDE78C8FA3FD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CCE49-4C25-4049-9A58-7A7BDCEE48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95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Mention time </a:t>
            </a:r>
            <a:r>
              <a:rPr lang="en-US" dirty="0" err="1" smtClean="0"/>
              <a:t>strategyproof</a:t>
            </a:r>
            <a:r>
              <a:rPr lang="en-US" baseline="0" dirty="0" smtClean="0"/>
              <a:t> and time-discounting in secretary model 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90370-BB31-B24B-B5CF-D9122343EAEE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72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29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07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4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879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996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41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648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127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3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085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E148D-AAAF-304B-9438-81FC7330C996}" type="datetimeFigureOut">
              <a:rPr lang="en-US" smtClean="0"/>
              <a:t>25/08/2013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142CC-68FD-3A4F-8F36-1996F197F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761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.bin"/><Relationship Id="rId20" Type="http://schemas.openxmlformats.org/officeDocument/2006/relationships/image" Target="../media/image35.emf"/><Relationship Id="rId10" Type="http://schemas.openxmlformats.org/officeDocument/2006/relationships/image" Target="../media/image30.emf"/><Relationship Id="rId11" Type="http://schemas.openxmlformats.org/officeDocument/2006/relationships/oleObject" Target="../embeddings/oleObject5.bin"/><Relationship Id="rId12" Type="http://schemas.openxmlformats.org/officeDocument/2006/relationships/image" Target="../media/image31.emf"/><Relationship Id="rId13" Type="http://schemas.openxmlformats.org/officeDocument/2006/relationships/oleObject" Target="../embeddings/oleObject6.bin"/><Relationship Id="rId14" Type="http://schemas.openxmlformats.org/officeDocument/2006/relationships/image" Target="../media/image32.emf"/><Relationship Id="rId15" Type="http://schemas.openxmlformats.org/officeDocument/2006/relationships/oleObject" Target="../embeddings/oleObject7.bin"/><Relationship Id="rId16" Type="http://schemas.openxmlformats.org/officeDocument/2006/relationships/image" Target="../media/image33.emf"/><Relationship Id="rId17" Type="http://schemas.openxmlformats.org/officeDocument/2006/relationships/oleObject" Target="../embeddings/oleObject8.bin"/><Relationship Id="rId18" Type="http://schemas.openxmlformats.org/officeDocument/2006/relationships/image" Target="../media/image34.emf"/><Relationship Id="rId19" Type="http://schemas.openxmlformats.org/officeDocument/2006/relationships/oleObject" Target="../embeddings/Microsoft_Equation1.bin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.bin"/><Relationship Id="rId4" Type="http://schemas.openxmlformats.org/officeDocument/2006/relationships/image" Target="../media/image27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2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43.emf"/><Relationship Id="rId20" Type="http://schemas.openxmlformats.org/officeDocument/2006/relationships/image" Target="../media/image54.emf"/><Relationship Id="rId21" Type="http://schemas.openxmlformats.org/officeDocument/2006/relationships/image" Target="../media/image55.emf"/><Relationship Id="rId22" Type="http://schemas.openxmlformats.org/officeDocument/2006/relationships/image" Target="../media/image56.emf"/><Relationship Id="rId23" Type="http://schemas.openxmlformats.org/officeDocument/2006/relationships/image" Target="../media/image57.emf"/><Relationship Id="rId10" Type="http://schemas.openxmlformats.org/officeDocument/2006/relationships/image" Target="../media/image44.emf"/><Relationship Id="rId11" Type="http://schemas.openxmlformats.org/officeDocument/2006/relationships/image" Target="../media/image45.emf"/><Relationship Id="rId12" Type="http://schemas.openxmlformats.org/officeDocument/2006/relationships/image" Target="../media/image46.emf"/><Relationship Id="rId13" Type="http://schemas.openxmlformats.org/officeDocument/2006/relationships/image" Target="../media/image47.emf"/><Relationship Id="rId14" Type="http://schemas.openxmlformats.org/officeDocument/2006/relationships/image" Target="../media/image48.emf"/><Relationship Id="rId15" Type="http://schemas.openxmlformats.org/officeDocument/2006/relationships/image" Target="../media/image49.emf"/><Relationship Id="rId16" Type="http://schemas.openxmlformats.org/officeDocument/2006/relationships/image" Target="../media/image50.emf"/><Relationship Id="rId17" Type="http://schemas.openxmlformats.org/officeDocument/2006/relationships/image" Target="../media/image51.emf"/><Relationship Id="rId18" Type="http://schemas.openxmlformats.org/officeDocument/2006/relationships/image" Target="../media/image52.emf"/><Relationship Id="rId19" Type="http://schemas.openxmlformats.org/officeDocument/2006/relationships/image" Target="../media/image5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6" Type="http://schemas.openxmlformats.org/officeDocument/2006/relationships/image" Target="../media/image40.emf"/><Relationship Id="rId7" Type="http://schemas.openxmlformats.org/officeDocument/2006/relationships/image" Target="../media/image41.emf"/><Relationship Id="rId8" Type="http://schemas.openxmlformats.org/officeDocument/2006/relationships/image" Target="../media/image4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4" Type="http://schemas.openxmlformats.org/officeDocument/2006/relationships/image" Target="../media/image60.emf"/><Relationship Id="rId5" Type="http://schemas.openxmlformats.org/officeDocument/2006/relationships/image" Target="../media/image61.emf"/><Relationship Id="rId6" Type="http://schemas.openxmlformats.org/officeDocument/2006/relationships/image" Target="../media/image62.emf"/><Relationship Id="rId7" Type="http://schemas.openxmlformats.org/officeDocument/2006/relationships/image" Target="../media/image6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emf"/><Relationship Id="rId20" Type="http://schemas.openxmlformats.org/officeDocument/2006/relationships/image" Target="../media/image23.emf"/><Relationship Id="rId21" Type="http://schemas.openxmlformats.org/officeDocument/2006/relationships/image" Target="../media/image24.emf"/><Relationship Id="rId10" Type="http://schemas.openxmlformats.org/officeDocument/2006/relationships/image" Target="../media/image13.emf"/><Relationship Id="rId11" Type="http://schemas.openxmlformats.org/officeDocument/2006/relationships/image" Target="../media/image14.emf"/><Relationship Id="rId12" Type="http://schemas.openxmlformats.org/officeDocument/2006/relationships/image" Target="../media/image15.emf"/><Relationship Id="rId13" Type="http://schemas.openxmlformats.org/officeDocument/2006/relationships/image" Target="../media/image16.emf"/><Relationship Id="rId14" Type="http://schemas.openxmlformats.org/officeDocument/2006/relationships/image" Target="../media/image17.emf"/><Relationship Id="rId15" Type="http://schemas.openxmlformats.org/officeDocument/2006/relationships/image" Target="../media/image18.emf"/><Relationship Id="rId16" Type="http://schemas.openxmlformats.org/officeDocument/2006/relationships/image" Target="../media/image19.emf"/><Relationship Id="rId17" Type="http://schemas.openxmlformats.org/officeDocument/2006/relationships/image" Target="../media/image20.emf"/><Relationship Id="rId18" Type="http://schemas.openxmlformats.org/officeDocument/2006/relationships/image" Target="../media/image21.emf"/><Relationship Id="rId19" Type="http://schemas.openxmlformats.org/officeDocument/2006/relationships/image" Target="../media/image2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jpeg"/><Relationship Id="rId6" Type="http://schemas.openxmlformats.org/officeDocument/2006/relationships/image" Target="../media/image9.jpeg"/><Relationship Id="rId7" Type="http://schemas.openxmlformats.org/officeDocument/2006/relationships/image" Target="../media/image10.png"/><Relationship Id="rId8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Prior-free auctions of digital goods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Elias Koutsoupias</a:t>
            </a:r>
            <a:br>
              <a:rPr lang="en-US" dirty="0" smtClean="0"/>
            </a:br>
            <a:r>
              <a:rPr lang="en-US" dirty="0" smtClean="0"/>
              <a:t>University of Oxford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80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smtClean="0"/>
              <a:t>natural offline </a:t>
            </a:r>
            <a:r>
              <a:rPr lang="en-US" dirty="0" smtClean="0"/>
              <a:t>auctions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/>
              <a:t>DOP (deterministic optimal price) </a:t>
            </a:r>
            <a:r>
              <a:rPr lang="en-US" dirty="0" smtClean="0"/>
              <a:t>: To each bidder offer the optimal single price for the other bidders. </a:t>
            </a:r>
            <a:r>
              <a:rPr lang="en-US" b="1" dirty="0" smtClean="0"/>
              <a:t>Not competitive.</a:t>
            </a:r>
          </a:p>
          <a:p>
            <a:r>
              <a:rPr lang="en-US" b="1" dirty="0" smtClean="0"/>
              <a:t>RSOP (random sampling optimal price)</a:t>
            </a:r>
          </a:p>
          <a:p>
            <a:pPr lvl="1"/>
            <a:r>
              <a:rPr lang="en-US" dirty="0" smtClean="0"/>
              <a:t>Partition the bidders into two sets A and B </a:t>
            </a:r>
            <a:r>
              <a:rPr lang="en-US" b="1" dirty="0" smtClean="0"/>
              <a:t>randomly</a:t>
            </a:r>
          </a:p>
          <a:p>
            <a:pPr lvl="1"/>
            <a:r>
              <a:rPr lang="en-US" dirty="0" smtClean="0"/>
              <a:t>Compute the </a:t>
            </a:r>
            <a:r>
              <a:rPr lang="en-US" b="1" dirty="0" smtClean="0"/>
              <a:t>optimal single pric</a:t>
            </a:r>
            <a:r>
              <a:rPr lang="en-US" dirty="0" smtClean="0"/>
              <a:t>e for each part and offer it to each bidder of the other part</a:t>
            </a:r>
          </a:p>
          <a:p>
            <a:pPr marL="457200" lvl="1" indent="0">
              <a:buNone/>
            </a:pPr>
            <a:r>
              <a:rPr lang="en-US" b="1" dirty="0" smtClean="0"/>
              <a:t>4.68-competitive. Conjecture: 4-competitive</a:t>
            </a:r>
          </a:p>
          <a:p>
            <a:r>
              <a:rPr lang="en-US" b="1" dirty="0" smtClean="0"/>
              <a:t>RSPE (random sampling profit extractor)</a:t>
            </a:r>
          </a:p>
          <a:p>
            <a:pPr lvl="1"/>
            <a:r>
              <a:rPr lang="en-US" dirty="0" smtClean="0"/>
              <a:t>Partition the bidders into two sets A and B </a:t>
            </a:r>
            <a:r>
              <a:rPr lang="en-US" b="1" dirty="0" smtClean="0"/>
              <a:t>randomly</a:t>
            </a:r>
          </a:p>
          <a:p>
            <a:pPr lvl="1"/>
            <a:r>
              <a:rPr lang="en-US" dirty="0" smtClean="0"/>
              <a:t>Compute the </a:t>
            </a:r>
            <a:r>
              <a:rPr lang="en-US" b="1" dirty="0" smtClean="0"/>
              <a:t>optimal single-price revenue </a:t>
            </a:r>
            <a:r>
              <a:rPr lang="en-US" dirty="0" smtClean="0"/>
              <a:t>for each part and try to extract it from the other part</a:t>
            </a:r>
          </a:p>
          <a:p>
            <a:pPr marL="457200" lvl="1" indent="0">
              <a:buNone/>
            </a:pPr>
            <a:r>
              <a:rPr lang="en-US" b="1" dirty="0" smtClean="0"/>
              <a:t>4-</a:t>
            </a:r>
            <a:r>
              <a:rPr lang="en-US" b="1" dirty="0" smtClean="0"/>
              <a:t>competitive</a:t>
            </a:r>
          </a:p>
          <a:p>
            <a:pPr marL="342900" lvl="0" indent="-285750"/>
            <a:r>
              <a:rPr lang="en-US" b="1" dirty="0" smtClean="0"/>
              <a:t>Optimal</a:t>
            </a:r>
            <a:r>
              <a:rPr lang="en-US" b="1" baseline="0" dirty="0" smtClean="0"/>
              <a:t> c</a:t>
            </a:r>
            <a:r>
              <a:rPr lang="en-US" b="1" dirty="0" smtClean="0"/>
              <a:t>ompetitive ratio in 2.4 .. 3.24</a:t>
            </a:r>
          </a:p>
        </p:txBody>
      </p:sp>
      <p:grpSp>
        <p:nvGrpSpPr>
          <p:cNvPr id="62" name="Group 61"/>
          <p:cNvGrpSpPr/>
          <p:nvPr/>
        </p:nvGrpSpPr>
        <p:grpSpPr>
          <a:xfrm>
            <a:off x="664029" y="3075001"/>
            <a:ext cx="8314393" cy="2633843"/>
            <a:chOff x="457200" y="3204950"/>
            <a:chExt cx="8314393" cy="3384150"/>
          </a:xfrm>
        </p:grpSpPr>
        <p:sp>
          <p:nvSpPr>
            <p:cNvPr id="4" name="Rounded Rectangular Callout 3"/>
            <p:cNvSpPr/>
            <p:nvPr/>
          </p:nvSpPr>
          <p:spPr>
            <a:xfrm>
              <a:off x="457200" y="3204950"/>
              <a:ext cx="8314393" cy="3384150"/>
            </a:xfrm>
            <a:prstGeom prst="wedgeRoundRectCallout">
              <a:avLst>
                <a:gd name="adj1" fmla="val -21404"/>
                <a:gd name="adj2" fmla="val -63422"/>
                <a:gd name="adj3" fmla="val 16667"/>
              </a:avLst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2727015" y="4076205"/>
              <a:ext cx="3368650" cy="1882208"/>
              <a:chOff x="2727015" y="4076205"/>
              <a:chExt cx="3368650" cy="1882208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3273071" y="4486930"/>
                <a:ext cx="4273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</a:t>
                </a:r>
                <a:r>
                  <a:rPr lang="en-US" baseline="-25000" dirty="0" smtClean="0"/>
                  <a:t>1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3150676" y="5059670"/>
                <a:ext cx="4273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</a:t>
                </a:r>
                <a:r>
                  <a:rPr lang="en-US" baseline="-25000" dirty="0"/>
                  <a:t>4</a:t>
                </a:r>
                <a:endParaRPr lang="en-US" dirty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3943922" y="4331057"/>
                <a:ext cx="4273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</a:t>
                </a:r>
                <a:r>
                  <a:rPr lang="en-US" baseline="-25000" dirty="0" smtClean="0"/>
                  <a:t>2</a:t>
                </a:r>
                <a:endParaRPr lang="en-US" dirty="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3399936" y="4875004"/>
                <a:ext cx="4273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</a:t>
                </a:r>
                <a:r>
                  <a:rPr lang="en-US" baseline="-25000" dirty="0"/>
                  <a:t>5</a:t>
                </a:r>
                <a:endParaRPr lang="en-US" dirty="0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5668362" y="4759464"/>
                <a:ext cx="4273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</a:t>
                </a:r>
                <a:r>
                  <a:rPr lang="en-US" baseline="-25000" dirty="0" smtClean="0"/>
                  <a:t>3</a:t>
                </a:r>
                <a:endParaRPr lang="en-US" dirty="0"/>
              </a:p>
            </p:txBody>
          </p:sp>
          <p:sp>
            <p:nvSpPr>
              <p:cNvPr id="30" name="Donut 29"/>
              <p:cNvSpPr/>
              <p:nvPr/>
            </p:nvSpPr>
            <p:spPr>
              <a:xfrm>
                <a:off x="2727015" y="4076205"/>
                <a:ext cx="1946717" cy="1882208"/>
              </a:xfrm>
              <a:prstGeom prst="donut">
                <a:avLst>
                  <a:gd name="adj" fmla="val 1033"/>
                </a:avLst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1" name="Straight Arrow Connector 30"/>
              <p:cNvCxnSpPr>
                <a:stCxn id="30" idx="6"/>
              </p:cNvCxnSpPr>
              <p:nvPr/>
            </p:nvCxnSpPr>
            <p:spPr>
              <a:xfrm>
                <a:off x="4673732" y="5017309"/>
                <a:ext cx="99463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/>
              <p:cNvSpPr txBox="1"/>
              <p:nvPr/>
            </p:nvSpPr>
            <p:spPr>
              <a:xfrm>
                <a:off x="5026783" y="4590800"/>
                <a:ext cx="4520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p</a:t>
                </a:r>
                <a:r>
                  <a:rPr lang="en-US" baseline="-25000" dirty="0"/>
                  <a:t>3</a:t>
                </a:r>
                <a:endParaRPr lang="en-US" dirty="0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3486722" y="5386641"/>
                <a:ext cx="4273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</a:t>
                </a:r>
                <a:r>
                  <a:rPr lang="en-US" baseline="-25000" dirty="0"/>
                  <a:t>6</a:t>
                </a:r>
                <a:endParaRPr lang="en-US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043131" y="5155755"/>
                <a:ext cx="4273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</a:t>
                </a:r>
                <a:r>
                  <a:rPr lang="en-US" baseline="-25000" dirty="0"/>
                  <a:t>7</a:t>
                </a:r>
                <a:endParaRPr lang="en-US" dirty="0"/>
              </a:p>
            </p:txBody>
          </p:sp>
        </p:grpSp>
      </p:grpSp>
      <p:grpSp>
        <p:nvGrpSpPr>
          <p:cNvPr id="60" name="Group 59"/>
          <p:cNvGrpSpPr/>
          <p:nvPr/>
        </p:nvGrpSpPr>
        <p:grpSpPr>
          <a:xfrm>
            <a:off x="793553" y="4023278"/>
            <a:ext cx="7893247" cy="2510560"/>
            <a:chOff x="876067" y="474807"/>
            <a:chExt cx="7893247" cy="2510560"/>
          </a:xfrm>
        </p:grpSpPr>
        <p:sp>
          <p:nvSpPr>
            <p:cNvPr id="36" name="Rounded Rectangular Callout 35"/>
            <p:cNvSpPr/>
            <p:nvPr/>
          </p:nvSpPr>
          <p:spPr>
            <a:xfrm>
              <a:off x="876067" y="767266"/>
              <a:ext cx="7893247" cy="2218101"/>
            </a:xfrm>
            <a:prstGeom prst="wedgeRoundRectCallout">
              <a:avLst>
                <a:gd name="adj1" fmla="val -24415"/>
                <a:gd name="adj2" fmla="val -60246"/>
                <a:gd name="adj3" fmla="val 16667"/>
              </a:avLst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2500090" y="474807"/>
              <a:ext cx="3940688" cy="1685566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Curved Connector 38"/>
            <p:cNvCxnSpPr/>
            <p:nvPr/>
          </p:nvCxnSpPr>
          <p:spPr>
            <a:xfrm rot="5400000">
              <a:off x="3627621" y="761211"/>
              <a:ext cx="1685566" cy="1112758"/>
            </a:xfrm>
            <a:prstGeom prst="curvedConnector3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Curved Connector 42"/>
            <p:cNvCxnSpPr/>
            <p:nvPr/>
          </p:nvCxnSpPr>
          <p:spPr>
            <a:xfrm flipV="1">
              <a:off x="3486722" y="866524"/>
              <a:ext cx="1640921" cy="261143"/>
            </a:xfrm>
            <a:prstGeom prst="curvedConnector3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Curved Connector 44"/>
            <p:cNvCxnSpPr/>
            <p:nvPr/>
          </p:nvCxnSpPr>
          <p:spPr>
            <a:xfrm rot="10800000" flipV="1">
              <a:off x="3827240" y="1600200"/>
              <a:ext cx="1651605" cy="192198"/>
            </a:xfrm>
            <a:prstGeom prst="curved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5127643" y="710856"/>
              <a:ext cx="697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price</a:t>
              </a:r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129350" y="1479150"/>
              <a:ext cx="697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price</a:t>
              </a:r>
              <a:endParaRPr lang="en-US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664029" y="1111455"/>
            <a:ext cx="7893247" cy="2218101"/>
            <a:chOff x="629086" y="1873576"/>
            <a:chExt cx="7893247" cy="2218101"/>
          </a:xfrm>
        </p:grpSpPr>
        <p:sp>
          <p:nvSpPr>
            <p:cNvPr id="53" name="Rounded Rectangular Callout 52"/>
            <p:cNvSpPr/>
            <p:nvPr/>
          </p:nvSpPr>
          <p:spPr>
            <a:xfrm>
              <a:off x="629086" y="1873576"/>
              <a:ext cx="7893247" cy="2218101"/>
            </a:xfrm>
            <a:prstGeom prst="wedgeRoundRectCallout">
              <a:avLst>
                <a:gd name="adj1" fmla="val -20983"/>
                <a:gd name="adj2" fmla="val 71062"/>
                <a:gd name="adj3" fmla="val 16667"/>
              </a:avLst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2500090" y="2073745"/>
              <a:ext cx="3940688" cy="1685566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Curved Connector 54"/>
            <p:cNvCxnSpPr/>
            <p:nvPr/>
          </p:nvCxnSpPr>
          <p:spPr>
            <a:xfrm rot="5400000">
              <a:off x="3627621" y="2360149"/>
              <a:ext cx="1685566" cy="1112758"/>
            </a:xfrm>
            <a:prstGeom prst="curvedConnector3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6" name="Curved Connector 55"/>
            <p:cNvCxnSpPr/>
            <p:nvPr/>
          </p:nvCxnSpPr>
          <p:spPr>
            <a:xfrm flipV="1">
              <a:off x="3486722" y="2465462"/>
              <a:ext cx="1640921" cy="261143"/>
            </a:xfrm>
            <a:prstGeom prst="curvedConnector3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Curved Connector 56"/>
            <p:cNvCxnSpPr/>
            <p:nvPr/>
          </p:nvCxnSpPr>
          <p:spPr>
            <a:xfrm rot="10800000" flipV="1">
              <a:off x="3827240" y="3199138"/>
              <a:ext cx="1651605" cy="192198"/>
            </a:xfrm>
            <a:prstGeom prst="curved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5127643" y="2309794"/>
              <a:ext cx="697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profit</a:t>
              </a:r>
              <a:endParaRPr 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991125" y="3078088"/>
              <a:ext cx="83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profit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21633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this talk: two extensions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Online auctions</a:t>
            </a:r>
          </a:p>
          <a:p>
            <a:pPr lvl="1"/>
            <a:r>
              <a:rPr lang="en-US" dirty="0" smtClean="0"/>
              <a:t>The bidders are </a:t>
            </a:r>
            <a:r>
              <a:rPr lang="en-US" dirty="0" smtClean="0">
                <a:solidFill>
                  <a:srgbClr val="FF0000"/>
                </a:solidFill>
              </a:rPr>
              <a:t>permuted randomly</a:t>
            </a:r>
          </a:p>
          <a:p>
            <a:pPr lvl="1"/>
            <a:r>
              <a:rPr lang="en-US" dirty="0" smtClean="0"/>
              <a:t>They arrive one-by-one</a:t>
            </a:r>
          </a:p>
          <a:p>
            <a:pPr lvl="1"/>
            <a:r>
              <a:rPr lang="en-US" dirty="0" smtClean="0"/>
              <a:t>The auctioneer offers take-it-or-leave prices</a:t>
            </a:r>
          </a:p>
          <a:p>
            <a:r>
              <a:rPr lang="en-US" b="1" dirty="0" smtClean="0"/>
              <a:t>Offline auctions with ordered bidders</a:t>
            </a:r>
            <a:endParaRPr lang="en-US" b="1" baseline="30000" dirty="0" smtClean="0"/>
          </a:p>
          <a:p>
            <a:pPr lvl="1"/>
            <a:r>
              <a:rPr lang="en-US" dirty="0" smtClean="0"/>
              <a:t>Bidders have a given fixed ordering</a:t>
            </a:r>
          </a:p>
          <a:p>
            <a:pPr lvl="1"/>
            <a:r>
              <a:rPr lang="en-US" dirty="0" smtClean="0"/>
              <a:t>The auction is a regular </a:t>
            </a:r>
            <a:r>
              <a:rPr lang="en-US" dirty="0" smtClean="0">
                <a:solidFill>
                  <a:srgbClr val="FF0000"/>
                </a:solidFill>
              </a:rPr>
              <a:t>offline</a:t>
            </a:r>
            <a:r>
              <a:rPr lang="en-US" dirty="0" smtClean="0"/>
              <a:t> auction</a:t>
            </a:r>
          </a:p>
          <a:p>
            <a:pPr lvl="1"/>
            <a:r>
              <a:rPr lang="en-US" dirty="0" smtClean="0"/>
              <a:t>Its revenue is compared against M</a:t>
            </a:r>
            <a:r>
              <a:rPr lang="en-US" baseline="30000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55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267" y="1421343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Online auctions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	</a:t>
            </a: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	Benchmark F</a:t>
            </a:r>
            <a:r>
              <a:rPr lang="en-US" baseline="30000" dirty="0" smtClean="0"/>
              <a:t>(2)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Joint work with George </a:t>
            </a:r>
            <a:r>
              <a:rPr lang="en-US" dirty="0" err="1" smtClean="0"/>
              <a:t>Pierrakos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910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auction - example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2667" y="2116667"/>
            <a:ext cx="15234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Prices :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592667" y="3098800"/>
            <a:ext cx="1342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Bids :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2607733" y="2116667"/>
            <a:ext cx="237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-</a:t>
            </a:r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2607733" y="3098800"/>
            <a:ext cx="237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4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3488267" y="2116667"/>
            <a:ext cx="524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88267" y="3098800"/>
            <a:ext cx="457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70400" y="2099735"/>
            <a:ext cx="524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70400" y="3081868"/>
            <a:ext cx="457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35600" y="2116667"/>
            <a:ext cx="457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35600" y="3081868"/>
            <a:ext cx="457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14" name="TextBox 13"/>
          <p:cNvSpPr txBox="1"/>
          <p:nvPr/>
        </p:nvSpPr>
        <p:spPr>
          <a:xfrm>
            <a:off x="948267" y="4097867"/>
            <a:ext cx="7128933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Algorithm Best-Price-So-Far (BPSF):</a:t>
            </a:r>
            <a:br>
              <a:rPr lang="en-US" sz="3600" dirty="0" smtClean="0"/>
            </a:br>
            <a:r>
              <a:rPr lang="en-US" sz="3600" dirty="0" smtClean="0"/>
              <a:t>Offer the price which maximizes the single-price revenue of revealed bids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55970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</a:t>
            </a:r>
            <a:r>
              <a:rPr lang="en-US" baseline="30000" dirty="0" smtClean="0"/>
              <a:t>(</a:t>
            </a:r>
            <a:r>
              <a:rPr lang="en-US" baseline="30000" dirty="0"/>
              <a:t>2</a:t>
            </a:r>
            <a:r>
              <a:rPr lang="en-US" baseline="30000" dirty="0" smtClean="0"/>
              <a:t>)</a:t>
            </a:r>
            <a:r>
              <a:rPr lang="en-US" baseline="30000" dirty="0" smtClean="0"/>
              <a:t> </a:t>
            </a:r>
            <a:r>
              <a:rPr lang="en-US" dirty="0" smtClean="0"/>
              <a:t> </a:t>
            </a:r>
            <a:r>
              <a:rPr lang="en-US" dirty="0" smtClean="0"/>
              <a:t>pricing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9665418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76972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678238" y="1161858"/>
            <a:ext cx="8008563" cy="3553123"/>
            <a:chOff x="1992221" y="1283447"/>
            <a:chExt cx="5533757" cy="3269414"/>
          </a:xfrm>
        </p:grpSpPr>
        <p:sp>
          <p:nvSpPr>
            <p:cNvPr id="10" name="Oval 9"/>
            <p:cNvSpPr/>
            <p:nvPr/>
          </p:nvSpPr>
          <p:spPr>
            <a:xfrm>
              <a:off x="1992221" y="1283447"/>
              <a:ext cx="3048080" cy="3269414"/>
            </a:xfrm>
            <a:prstGeom prst="ellipse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 smtClean="0">
                  <a:solidFill>
                    <a:schemeClr val="tx2"/>
                  </a:solidFill>
                </a:rPr>
                <a:t>Prior-free mechanism design</a:t>
              </a:r>
            </a:p>
            <a:p>
              <a:pPr algn="ctr"/>
              <a:endParaRPr lang="en-US" sz="2200" dirty="0" smtClean="0">
                <a:solidFill>
                  <a:schemeClr val="tx2"/>
                </a:solidFill>
              </a:endParaRPr>
            </a:p>
            <a:p>
              <a:pPr algn="ctr"/>
              <a:endParaRPr lang="en-US" sz="2200" dirty="0" smtClean="0">
                <a:solidFill>
                  <a:schemeClr val="tx2"/>
                </a:solidFill>
              </a:endParaRPr>
            </a:p>
            <a:p>
              <a:pPr algn="ctr"/>
              <a:endParaRPr lang="en-US" sz="2200" dirty="0" smtClean="0">
                <a:solidFill>
                  <a:schemeClr val="tx2"/>
                </a:solidFill>
              </a:endParaRPr>
            </a:p>
            <a:p>
              <a:pPr algn="ctr"/>
              <a:endParaRPr lang="en-US" sz="2200" dirty="0">
                <a:solidFill>
                  <a:schemeClr val="tx2"/>
                </a:solidFill>
              </a:endParaRPr>
            </a:p>
            <a:p>
              <a:pPr algn="ctr"/>
              <a:endParaRPr lang="en-US" sz="2200" dirty="0">
                <a:solidFill>
                  <a:schemeClr val="tx2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4477898" y="1283447"/>
              <a:ext cx="3048080" cy="3269414"/>
            </a:xfrm>
            <a:prstGeom prst="ellipse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 smtClean="0">
                  <a:solidFill>
                    <a:schemeClr val="tx2"/>
                  </a:solidFill>
                </a:rPr>
                <a:t>Secretary model</a:t>
              </a:r>
            </a:p>
            <a:p>
              <a:pPr algn="ctr"/>
              <a:endParaRPr lang="en-US" sz="2200" dirty="0" smtClean="0">
                <a:solidFill>
                  <a:schemeClr val="tx2"/>
                </a:solidFill>
              </a:endParaRPr>
            </a:p>
            <a:p>
              <a:pPr algn="ctr"/>
              <a:endParaRPr lang="en-US" sz="2200" dirty="0" smtClean="0">
                <a:solidFill>
                  <a:schemeClr val="tx2"/>
                </a:solidFill>
              </a:endParaRPr>
            </a:p>
            <a:p>
              <a:pPr algn="ctr"/>
              <a:endParaRPr lang="en-US" sz="2200" dirty="0" smtClean="0">
                <a:solidFill>
                  <a:schemeClr val="tx2"/>
                </a:solidFill>
              </a:endParaRPr>
            </a:p>
            <a:p>
              <a:pPr algn="ctr"/>
              <a:endParaRPr lang="en-US" sz="2200" dirty="0" smtClean="0">
                <a:solidFill>
                  <a:schemeClr val="tx2"/>
                </a:solidFill>
              </a:endParaRPr>
            </a:p>
            <a:p>
              <a:pPr algn="ctr"/>
              <a:endParaRPr lang="en-US" sz="2200" dirty="0">
                <a:solidFill>
                  <a:schemeClr val="tx2"/>
                </a:solidFill>
              </a:endParaRPr>
            </a:p>
            <a:p>
              <a:pPr algn="ctr"/>
              <a:endParaRPr lang="en-US" sz="2200" dirty="0" smtClean="0">
                <a:solidFill>
                  <a:schemeClr val="tx2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986349" y="5525579"/>
            <a:ext cx="7423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Verdana"/>
              </a:rPr>
              <a:t>Our approach:</a:t>
            </a:r>
            <a:r>
              <a:rPr lang="en-US" sz="2400" dirty="0" smtClean="0">
                <a:latin typeface="Verdana"/>
              </a:rPr>
              <a:t> </a:t>
            </a:r>
            <a:br>
              <a:rPr lang="en-US" sz="2400" dirty="0" smtClean="0">
                <a:latin typeface="Verdana"/>
              </a:rPr>
            </a:br>
            <a:r>
              <a:rPr lang="en-US" sz="2400" dirty="0" smtClean="0">
                <a:latin typeface="Verdana"/>
              </a:rPr>
              <a:t>from </a:t>
            </a:r>
            <a:r>
              <a:rPr lang="en-US" sz="2400" i="1" dirty="0" smtClean="0">
                <a:solidFill>
                  <a:schemeClr val="accent2">
                    <a:lumMod val="75000"/>
                  </a:schemeClr>
                </a:solidFill>
                <a:latin typeface="Verdana"/>
              </a:rPr>
              <a:t>offline mechanisms </a:t>
            </a:r>
            <a:r>
              <a:rPr lang="en-US" sz="2400" dirty="0" smtClean="0">
                <a:latin typeface="Verdana"/>
              </a:rPr>
              <a:t>to </a:t>
            </a:r>
            <a:r>
              <a:rPr lang="en-US" sz="2400" i="1" dirty="0" smtClean="0">
                <a:solidFill>
                  <a:schemeClr val="accent2">
                    <a:lumMod val="75000"/>
                  </a:schemeClr>
                </a:solidFill>
                <a:latin typeface="Verdana"/>
              </a:rPr>
              <a:t>online mechanisms</a:t>
            </a:r>
            <a:endParaRPr lang="en-US" sz="2400" i="1" dirty="0">
              <a:solidFill>
                <a:schemeClr val="accent2">
                  <a:lumMod val="75000"/>
                </a:schemeClr>
              </a:solidFill>
              <a:latin typeface="Verdan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0699" y="2495731"/>
            <a:ext cx="39823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Verdana"/>
              </a:rPr>
              <a:t>-offline mechanisms mostly</a:t>
            </a:r>
          </a:p>
          <a:p>
            <a:r>
              <a:rPr lang="en-US" dirty="0" smtClean="0">
                <a:latin typeface="Verdana"/>
              </a:rPr>
              <a:t>-online with worst-case arrivals</a:t>
            </a:r>
          </a:p>
          <a:p>
            <a:endParaRPr lang="en-US" dirty="0">
              <a:latin typeface="Verdan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47802" y="2474019"/>
            <a:ext cx="36389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Verdana"/>
              </a:rPr>
              <a:t>-generalized secretary problems</a:t>
            </a:r>
          </a:p>
          <a:p>
            <a:r>
              <a:rPr lang="en-US" dirty="0" smtClean="0">
                <a:latin typeface="Verdana"/>
              </a:rPr>
              <a:t>-mostly social welfare</a:t>
            </a:r>
          </a:p>
          <a:p>
            <a:r>
              <a:rPr lang="en-US" dirty="0" smtClean="0">
                <a:latin typeface="Verdana"/>
              </a:rPr>
              <a:t>-from </a:t>
            </a:r>
            <a:r>
              <a:rPr lang="en-US" i="1" dirty="0" smtClean="0">
                <a:solidFill>
                  <a:schemeClr val="accent2">
                    <a:lumMod val="75000"/>
                  </a:schemeClr>
                </a:solidFill>
                <a:latin typeface="Verdana"/>
              </a:rPr>
              <a:t>online algorithms </a:t>
            </a:r>
            <a:r>
              <a:rPr lang="en-US" dirty="0" smtClean="0">
                <a:latin typeface="Verdana"/>
              </a:rPr>
              <a:t>to </a:t>
            </a:r>
            <a:r>
              <a:rPr lang="en-US" i="1" dirty="0" smtClean="0">
                <a:solidFill>
                  <a:schemeClr val="accent2">
                    <a:lumMod val="75000"/>
                  </a:schemeClr>
                </a:solidFill>
                <a:latin typeface="Verdana"/>
              </a:rPr>
              <a:t>online mechanisms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891765" y="3600894"/>
            <a:ext cx="7423435" cy="1737876"/>
            <a:chOff x="986349" y="3364777"/>
            <a:chExt cx="7423435" cy="1737876"/>
          </a:xfrm>
        </p:grpSpPr>
        <p:sp>
          <p:nvSpPr>
            <p:cNvPr id="15" name="TextBox 14"/>
            <p:cNvSpPr txBox="1"/>
            <p:nvPr/>
          </p:nvSpPr>
          <p:spPr>
            <a:xfrm>
              <a:off x="986349" y="4640988"/>
              <a:ext cx="7423435" cy="461665"/>
            </a:xfrm>
            <a:prstGeom prst="rect">
              <a:avLst/>
            </a:prstGeom>
            <a:noFill/>
            <a:ln w="12700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err="1" smtClean="0">
                  <a:latin typeface="Verdana"/>
                </a:rPr>
                <a:t>Majiaghayi</a:t>
              </a:r>
              <a:r>
                <a:rPr lang="en-US" sz="2400" dirty="0" smtClean="0">
                  <a:latin typeface="Verdana"/>
                </a:rPr>
                <a:t>, Kleinberg, </a:t>
              </a:r>
              <a:r>
                <a:rPr lang="en-US" sz="2400" dirty="0" err="1" smtClean="0">
                  <a:latin typeface="Verdana"/>
                </a:rPr>
                <a:t>Parkes</a:t>
              </a:r>
              <a:r>
                <a:rPr lang="en-US" sz="2400" dirty="0" smtClean="0">
                  <a:latin typeface="Verdana"/>
                </a:rPr>
                <a:t> </a:t>
              </a:r>
              <a:r>
                <a:rPr lang="en-US" sz="2400" dirty="0" smtClean="0">
                  <a:solidFill>
                    <a:schemeClr val="accent2">
                      <a:lumMod val="75000"/>
                    </a:schemeClr>
                  </a:solidFill>
                  <a:latin typeface="Verdana"/>
                </a:rPr>
                <a:t>[EC04]</a:t>
              </a:r>
              <a:endParaRPr lang="en-US" sz="2400" dirty="0">
                <a:solidFill>
                  <a:schemeClr val="accent2">
                    <a:lumMod val="75000"/>
                  </a:schemeClr>
                </a:solidFill>
                <a:latin typeface="Verdana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rot="5400000" flipH="1" flipV="1">
              <a:off x="4156116" y="3998952"/>
              <a:ext cx="1269938" cy="1588"/>
            </a:xfrm>
            <a:prstGeom prst="straightConnector1">
              <a:avLst/>
            </a:prstGeom>
            <a:ln w="12700"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18390" y="3082983"/>
            <a:ext cx="4424630" cy="1722713"/>
            <a:chOff x="218390" y="3082983"/>
            <a:chExt cx="4424630" cy="1722713"/>
          </a:xfrm>
        </p:grpSpPr>
        <p:sp>
          <p:nvSpPr>
            <p:cNvPr id="16" name="Cloud 15"/>
            <p:cNvSpPr/>
            <p:nvPr/>
          </p:nvSpPr>
          <p:spPr>
            <a:xfrm>
              <a:off x="218390" y="3082983"/>
              <a:ext cx="4424630" cy="1722713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02253" y="3310387"/>
              <a:ext cx="3726952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None/>
              </a:pPr>
              <a:r>
                <a:rPr lang="en-US" dirty="0" smtClean="0"/>
                <a:t>RSOP is 7600-competitive </a:t>
              </a:r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</a:rPr>
                <a:t>[GHKWS02]</a:t>
              </a:r>
              <a:endParaRPr lang="en-US" dirty="0" smtClean="0"/>
            </a:p>
            <a:p>
              <a:pPr>
                <a:buNone/>
              </a:pPr>
              <a:r>
                <a:rPr lang="en-US" dirty="0" smtClean="0"/>
                <a:t>	          15-competitive </a:t>
              </a:r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</a:rPr>
                <a:t>[FFHK05]</a:t>
              </a:r>
            </a:p>
            <a:p>
              <a:pPr>
                <a:buNone/>
              </a:pPr>
              <a:r>
                <a:rPr lang="en-US" dirty="0" smtClean="0"/>
                <a:t>	       4.68-competitive </a:t>
              </a:r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</a:rPr>
                <a:t>[AMS09]</a:t>
              </a:r>
            </a:p>
            <a:p>
              <a:r>
                <a:rPr lang="en-US" dirty="0" smtClean="0">
                  <a:solidFill>
                    <a:schemeClr val="accent2">
                      <a:lumMod val="75000"/>
                    </a:schemeClr>
                  </a:solidFill>
                </a:rPr>
                <a:t>Conjecture1:</a:t>
              </a:r>
              <a:r>
                <a:rPr lang="en-US" dirty="0" smtClean="0"/>
                <a:t> RSOP is 4-competitive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9736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14" grpId="0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Disclaimer1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:</a:t>
            </a:r>
            <a:r>
              <a:rPr lang="en-US" sz="2000" dirty="0" smtClean="0"/>
              <a:t> our approach does not address arrival time misreports</a:t>
            </a:r>
          </a:p>
          <a:p>
            <a:pPr lvl="1"/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Disclaimer2:</a:t>
            </a:r>
            <a:r>
              <a:rPr lang="en-US" sz="2000" dirty="0" smtClean="0"/>
              <a:t> our approach heavily relies on learning the actual values of previous </a:t>
            </a:r>
            <a:r>
              <a:rPr lang="en-US" sz="2000" dirty="0" smtClean="0"/>
              <a:t>bids</a:t>
            </a:r>
          </a:p>
          <a:p>
            <a:pPr lvl="1"/>
            <a:endParaRPr lang="en-US" sz="2000" dirty="0"/>
          </a:p>
          <a:p>
            <a:pPr algn="ctr">
              <a:buNone/>
            </a:pPr>
            <a:r>
              <a:rPr lang="en-US" sz="3000" dirty="0">
                <a:solidFill>
                  <a:schemeClr val="tx2"/>
                </a:solidFill>
              </a:rPr>
              <a:t>The competitive ratio of Online</a:t>
            </a:r>
          </a:p>
          <a:p>
            <a:pPr algn="ctr">
              <a:buNone/>
            </a:pPr>
            <a:r>
              <a:rPr lang="en-US" sz="3000" dirty="0">
                <a:solidFill>
                  <a:schemeClr val="tx2"/>
                </a:solidFill>
              </a:rPr>
              <a:t>Sampling Auctions is between 4 and 6.48</a:t>
            </a:r>
            <a:endParaRPr lang="en-US" dirty="0"/>
          </a:p>
          <a:p>
            <a:pPr marL="457200" lvl="1" indent="0">
              <a:buNone/>
            </a:pPr>
            <a:endParaRPr lang="en-US" sz="2000" dirty="0" smtClean="0"/>
          </a:p>
          <a:p>
            <a:pPr algn="ctr">
              <a:buNone/>
            </a:pPr>
            <a:r>
              <a:rPr lang="en-US" sz="2000" dirty="0"/>
              <a:t>	</a:t>
            </a:r>
            <a:r>
              <a:rPr lang="en-US" sz="3000" dirty="0" smtClean="0">
                <a:solidFill>
                  <a:schemeClr val="tx2"/>
                </a:solidFill>
              </a:rPr>
              <a:t>Best-Price-So-Far has constant competitive ratio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9612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offline to online auctions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930" y="1318962"/>
            <a:ext cx="8229600" cy="55390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	</a:t>
            </a:r>
            <a:r>
              <a:rPr lang="en-US" dirty="0" smtClean="0"/>
              <a:t>Transform </a:t>
            </a:r>
            <a:r>
              <a:rPr lang="en-US" dirty="0" smtClean="0"/>
              <a:t>any offline mechanism M into an online mechanism</a:t>
            </a:r>
            <a:endParaRPr lang="el-GR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smtClean="0">
                <a:solidFill>
                  <a:schemeClr val="tx2"/>
                </a:solidFill>
              </a:rPr>
              <a:t>If </a:t>
            </a:r>
            <a:r>
              <a:rPr lang="el-GR" dirty="0" smtClean="0">
                <a:solidFill>
                  <a:schemeClr val="tx2"/>
                </a:solidFill>
              </a:rPr>
              <a:t>ρ </a:t>
            </a:r>
            <a:r>
              <a:rPr lang="en-US" dirty="0" smtClean="0">
                <a:solidFill>
                  <a:schemeClr val="tx2"/>
                </a:solidFill>
              </a:rPr>
              <a:t>is the competitive ratio of M, then the competitive ratio of online-M is at most 2</a:t>
            </a:r>
            <a:r>
              <a:rPr lang="el-GR" dirty="0" smtClean="0">
                <a:solidFill>
                  <a:schemeClr val="tx2"/>
                </a:solidFill>
              </a:rPr>
              <a:t>ρ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Pick M=offline 3.24-competitive auction of Hartline, McGrew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[EC05]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356233" y="3039556"/>
            <a:ext cx="3322497" cy="1063846"/>
            <a:chOff x="1248328" y="4179389"/>
            <a:chExt cx="3322497" cy="1063846"/>
          </a:xfrm>
        </p:grpSpPr>
        <p:sp>
          <p:nvSpPr>
            <p:cNvPr id="15" name="Oval 14"/>
            <p:cNvSpPr/>
            <p:nvPr/>
          </p:nvSpPr>
          <p:spPr>
            <a:xfrm>
              <a:off x="1443718" y="4505057"/>
              <a:ext cx="3127107" cy="738178"/>
            </a:xfrm>
            <a:prstGeom prst="ellipse">
              <a:avLst/>
            </a:prstGeom>
            <a:solidFill>
              <a:schemeClr val="bg1">
                <a:lumMod val="65000"/>
                <a:alpha val="28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248328" y="4179389"/>
              <a:ext cx="5494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>
                      <a:lumMod val="50000"/>
                    </a:schemeClr>
                  </a:solidFill>
                  <a:latin typeface="Verdana"/>
                </a:rPr>
                <a:t>M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703518" y="3774865"/>
            <a:ext cx="2575231" cy="400110"/>
            <a:chOff x="1595613" y="2773424"/>
            <a:chExt cx="2575231" cy="400110"/>
          </a:xfrm>
        </p:grpSpPr>
        <p:sp>
          <p:nvSpPr>
            <p:cNvPr id="19" name="TextBox 18"/>
            <p:cNvSpPr txBox="1"/>
            <p:nvPr/>
          </p:nvSpPr>
          <p:spPr>
            <a:xfrm>
              <a:off x="1595613" y="2773424"/>
              <a:ext cx="7696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err="1" smtClean="0">
                  <a:latin typeface="Verdana"/>
                </a:rPr>
                <a:t>p</a:t>
              </a:r>
              <a:r>
                <a:rPr lang="el-GR" sz="2000" baseline="-25000" dirty="0" smtClean="0">
                  <a:latin typeface="Verdana"/>
                </a:rPr>
                <a:t>π(1)</a:t>
              </a:r>
              <a:endParaRPr lang="en-US" sz="2000" dirty="0" smtClean="0">
                <a:latin typeface="Verdan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93386" y="2773424"/>
              <a:ext cx="9774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err="1" smtClean="0">
                  <a:latin typeface="Verdana"/>
                </a:rPr>
                <a:t>p</a:t>
              </a:r>
              <a:r>
                <a:rPr lang="el-GR" sz="2000" baseline="-25000" dirty="0" smtClean="0">
                  <a:latin typeface="Verdana"/>
                </a:rPr>
                <a:t>π(</a:t>
              </a:r>
              <a:r>
                <a:rPr lang="en-US" sz="2000" baseline="-25000" dirty="0" err="1" smtClean="0">
                  <a:latin typeface="Verdana"/>
                </a:rPr>
                <a:t>j</a:t>
              </a:r>
              <a:r>
                <a:rPr lang="en-US" sz="2000" baseline="-25000" dirty="0" smtClean="0">
                  <a:latin typeface="Verdana"/>
                </a:rPr>
                <a:t>-</a:t>
              </a:r>
              <a:r>
                <a:rPr lang="el-GR" sz="2000" baseline="-25000" dirty="0" smtClean="0">
                  <a:latin typeface="Verdana"/>
                </a:rPr>
                <a:t>1)</a:t>
              </a:r>
              <a:endParaRPr lang="en-US" sz="2000" dirty="0" smtClean="0">
                <a:latin typeface="Verdana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365245" y="2773424"/>
              <a:ext cx="7696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err="1" smtClean="0">
                  <a:latin typeface="Verdana"/>
                </a:rPr>
                <a:t>p</a:t>
              </a:r>
              <a:r>
                <a:rPr lang="el-GR" sz="2000" baseline="-25000" dirty="0" smtClean="0">
                  <a:latin typeface="Verdana"/>
                </a:rPr>
                <a:t>π(</a:t>
              </a:r>
              <a:r>
                <a:rPr lang="en-US" sz="2000" baseline="-25000" dirty="0" smtClean="0">
                  <a:latin typeface="Verdana"/>
                </a:rPr>
                <a:t>2</a:t>
              </a:r>
              <a:r>
                <a:rPr lang="el-GR" sz="2000" baseline="-25000" dirty="0" smtClean="0">
                  <a:latin typeface="Verdana"/>
                </a:rPr>
                <a:t>)</a:t>
              </a:r>
              <a:endParaRPr lang="en-US" sz="2000" dirty="0" smtClean="0">
                <a:latin typeface="Verdana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039685" y="3774865"/>
            <a:ext cx="977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latin typeface="Verdana"/>
              </a:rPr>
              <a:t>p</a:t>
            </a:r>
            <a:r>
              <a:rPr lang="el-GR" sz="2000" baseline="-25000" dirty="0" smtClean="0">
                <a:latin typeface="Verdana"/>
              </a:rPr>
              <a:t>π(</a:t>
            </a:r>
            <a:r>
              <a:rPr lang="en-US" sz="2000" baseline="-25000" dirty="0" err="1" smtClean="0">
                <a:latin typeface="Verdana"/>
              </a:rPr>
              <a:t>j</a:t>
            </a:r>
            <a:r>
              <a:rPr lang="el-GR" sz="2000" baseline="-25000" dirty="0" smtClean="0">
                <a:latin typeface="Verdana"/>
              </a:rPr>
              <a:t>)</a:t>
            </a:r>
            <a:endParaRPr lang="en-US" sz="2000" dirty="0" smtClean="0">
              <a:latin typeface="Verdana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905669" y="3039556"/>
            <a:ext cx="5675951" cy="814016"/>
            <a:chOff x="1797764" y="4179389"/>
            <a:chExt cx="5675951" cy="814016"/>
          </a:xfrm>
        </p:grpSpPr>
        <p:grpSp>
          <p:nvGrpSpPr>
            <p:cNvPr id="4" name="Group 3"/>
            <p:cNvGrpSpPr/>
            <p:nvPr/>
          </p:nvGrpSpPr>
          <p:grpSpPr>
            <a:xfrm>
              <a:off x="1797764" y="4179389"/>
              <a:ext cx="5675951" cy="752968"/>
              <a:chOff x="1884389" y="2773424"/>
              <a:chExt cx="5675951" cy="752968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4049568" y="2773424"/>
                <a:ext cx="60788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err="1" smtClean="0">
                    <a:latin typeface="Verdana"/>
                  </a:rPr>
                  <a:t>b</a:t>
                </a:r>
                <a:r>
                  <a:rPr lang="en-US" sz="2400" baseline="-25000" dirty="0" err="1" smtClean="0">
                    <a:latin typeface="Verdana"/>
                  </a:rPr>
                  <a:t>j</a:t>
                </a:r>
                <a:endParaRPr lang="en-US" sz="2400" dirty="0" smtClean="0">
                  <a:latin typeface="Verdana"/>
                </a:endParaRPr>
              </a:p>
            </p:txBody>
          </p:sp>
          <p:grpSp>
            <p:nvGrpSpPr>
              <p:cNvPr id="6" name="Group 14"/>
              <p:cNvGrpSpPr/>
              <p:nvPr/>
            </p:nvGrpSpPr>
            <p:grpSpPr>
              <a:xfrm>
                <a:off x="1884389" y="3337524"/>
                <a:ext cx="5675951" cy="188868"/>
                <a:chOff x="2231535" y="3343512"/>
                <a:chExt cx="5675951" cy="188868"/>
              </a:xfrm>
            </p:grpSpPr>
            <p:sp>
              <p:nvSpPr>
                <p:cNvPr id="7" name="Oval 6"/>
                <p:cNvSpPr/>
                <p:nvPr/>
              </p:nvSpPr>
              <p:spPr>
                <a:xfrm>
                  <a:off x="2231535" y="3343512"/>
                  <a:ext cx="182880" cy="182880"/>
                </a:xfrm>
                <a:prstGeom prst="ellipse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Oval 7"/>
                <p:cNvSpPr/>
                <p:nvPr/>
              </p:nvSpPr>
              <p:spPr>
                <a:xfrm>
                  <a:off x="3008497" y="3346506"/>
                  <a:ext cx="182880" cy="182880"/>
                </a:xfrm>
                <a:prstGeom prst="ellipse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Oval 8"/>
                <p:cNvSpPr/>
                <p:nvPr/>
              </p:nvSpPr>
              <p:spPr>
                <a:xfrm>
                  <a:off x="3796743" y="3343512"/>
                  <a:ext cx="182880" cy="182880"/>
                </a:xfrm>
                <a:prstGeom prst="ellipse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tx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Oval 9"/>
                <p:cNvSpPr/>
                <p:nvPr/>
              </p:nvSpPr>
              <p:spPr>
                <a:xfrm>
                  <a:off x="4604615" y="3346506"/>
                  <a:ext cx="182880" cy="182880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Oval 10"/>
                <p:cNvSpPr/>
                <p:nvPr/>
              </p:nvSpPr>
              <p:spPr>
                <a:xfrm>
                  <a:off x="5351526" y="3346506"/>
                  <a:ext cx="182880" cy="182880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Oval 11"/>
                <p:cNvSpPr/>
                <p:nvPr/>
              </p:nvSpPr>
              <p:spPr>
                <a:xfrm>
                  <a:off x="6128488" y="3349500"/>
                  <a:ext cx="182880" cy="182880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Oval 12"/>
                <p:cNvSpPr/>
                <p:nvPr/>
              </p:nvSpPr>
              <p:spPr>
                <a:xfrm>
                  <a:off x="6916734" y="3346506"/>
                  <a:ext cx="182880" cy="182880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Oval 13"/>
                <p:cNvSpPr/>
                <p:nvPr/>
              </p:nvSpPr>
              <p:spPr>
                <a:xfrm>
                  <a:off x="7724606" y="3349500"/>
                  <a:ext cx="182880" cy="182880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4" name="TextBox 23"/>
            <p:cNvSpPr txBox="1"/>
            <p:nvPr/>
          </p:nvSpPr>
          <p:spPr>
            <a:xfrm>
              <a:off x="2913417" y="4624073"/>
              <a:ext cx="3735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Verdana"/>
                </a:rPr>
                <a:t>…</a:t>
              </a:r>
            </a:p>
          </p:txBody>
        </p:sp>
      </p:grpSp>
      <p:sp>
        <p:nvSpPr>
          <p:cNvPr id="26" name="Oval 25"/>
          <p:cNvSpPr/>
          <p:nvPr/>
        </p:nvSpPr>
        <p:spPr>
          <a:xfrm>
            <a:off x="4070848" y="2996132"/>
            <a:ext cx="769847" cy="1487213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0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2" grpId="0"/>
      <p:bldP spid="2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the Reduction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736" y="1295098"/>
            <a:ext cx="8433064" cy="5562902"/>
          </a:xfrm>
        </p:spPr>
        <p:txBody>
          <a:bodyPr>
            <a:normAutofit/>
          </a:bodyPr>
          <a:lstStyle/>
          <a:p>
            <a:endParaRPr lang="en-US" sz="1800" dirty="0" smtClean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sz="1800" dirty="0" smtClean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sz="1800" dirty="0" smtClean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sz="18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None/>
            </a:pPr>
            <a:endParaRPr lang="en-US" sz="1800" dirty="0" smtClean="0"/>
          </a:p>
          <a:p>
            <a:pPr>
              <a:buNone/>
            </a:pPr>
            <a:endParaRPr lang="en-US" sz="1800" dirty="0" smtClean="0"/>
          </a:p>
          <a:p>
            <a:pPr>
              <a:buNone/>
            </a:pPr>
            <a:r>
              <a:rPr lang="en-US" sz="1800" dirty="0" smtClean="0"/>
              <a:t>-let F</a:t>
            </a:r>
            <a:r>
              <a:rPr lang="en-US" sz="1800" baseline="30000" dirty="0" smtClean="0"/>
              <a:t>(2)</a:t>
            </a:r>
            <a:r>
              <a:rPr lang="en-US" sz="1800" dirty="0" smtClean="0"/>
              <a:t>(b</a:t>
            </a:r>
            <a:r>
              <a:rPr lang="en-US" sz="1800" baseline="-25000" dirty="0" smtClean="0"/>
              <a:t>1</a:t>
            </a:r>
            <a:r>
              <a:rPr lang="en-US" sz="1800" dirty="0" smtClean="0"/>
              <a:t>,…, </a:t>
            </a:r>
            <a:r>
              <a:rPr lang="en-US" sz="1800" dirty="0" err="1" smtClean="0"/>
              <a:t>b</a:t>
            </a:r>
            <a:r>
              <a:rPr lang="en-US" sz="1800" baseline="-25000" dirty="0" err="1" smtClean="0"/>
              <a:t>n</a:t>
            </a:r>
            <a:r>
              <a:rPr lang="en-US" sz="1800" dirty="0" smtClean="0"/>
              <a:t>)=</a:t>
            </a:r>
            <a:r>
              <a:rPr lang="en-US" sz="1800" dirty="0" err="1" smtClean="0"/>
              <a:t>kb</a:t>
            </a:r>
            <a:r>
              <a:rPr lang="en-US" sz="1800" baseline="-25000" dirty="0" err="1" smtClean="0"/>
              <a:t>k</a:t>
            </a:r>
            <a:endParaRPr lang="en-US" sz="1800" dirty="0" smtClean="0"/>
          </a:p>
          <a:p>
            <a:pPr>
              <a:buNone/>
            </a:pPr>
            <a:endParaRPr lang="en-US" sz="1800" dirty="0" smtClean="0"/>
          </a:p>
          <a:p>
            <a:pPr>
              <a:buNone/>
            </a:pPr>
            <a:r>
              <a:rPr lang="en-US" sz="1800" dirty="0" smtClean="0"/>
              <a:t>-</a:t>
            </a:r>
            <a:r>
              <a:rPr lang="en-US" sz="1800" dirty="0" err="1" smtClean="0"/>
              <a:t>w.prob</a:t>
            </a:r>
            <a:r>
              <a:rPr lang="en-US" sz="1800" dirty="0" smtClean="0"/>
              <a:t>.                 the first </a:t>
            </a:r>
            <a:r>
              <a:rPr lang="en-US" sz="1800" dirty="0" err="1" smtClean="0"/>
              <a:t>t</a:t>
            </a:r>
            <a:r>
              <a:rPr lang="en-US" sz="1800" dirty="0" smtClean="0"/>
              <a:t> bids have exactly </a:t>
            </a:r>
            <a:r>
              <a:rPr lang="en-US" sz="1800" dirty="0" err="1" smtClean="0"/>
              <a:t>m</a:t>
            </a:r>
            <a:r>
              <a:rPr lang="en-US" sz="1800" dirty="0" smtClean="0"/>
              <a:t> of the </a:t>
            </a:r>
            <a:r>
              <a:rPr lang="en-US" sz="1800" dirty="0" err="1" smtClean="0"/>
              <a:t>k</a:t>
            </a:r>
            <a:r>
              <a:rPr lang="en-US" sz="1800" dirty="0" smtClean="0"/>
              <a:t> high bids</a:t>
            </a:r>
          </a:p>
          <a:p>
            <a:pPr>
              <a:buNone/>
            </a:pPr>
            <a:endParaRPr lang="en-US" sz="1800" dirty="0" smtClean="0"/>
          </a:p>
          <a:p>
            <a:pPr>
              <a:buNone/>
            </a:pPr>
            <a:r>
              <a:rPr lang="en-US" sz="1800" dirty="0" smtClean="0"/>
              <a:t>-for m≥2,                                   </a:t>
            </a:r>
            <a:endParaRPr lang="en-US" sz="18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None/>
            </a:pPr>
            <a:endParaRPr lang="en-US" sz="18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1800" dirty="0" smtClean="0"/>
              <a:t>-therefore overall profit </a:t>
            </a:r>
            <a:r>
              <a:rPr lang="en-US" sz="1800" dirty="0" smtClean="0"/>
              <a:t>≥</a:t>
            </a:r>
          </a:p>
          <a:p>
            <a:endParaRPr lang="en-US" sz="18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1323668" y="1151130"/>
            <a:ext cx="6203677" cy="1063846"/>
            <a:chOff x="1377943" y="1385070"/>
            <a:chExt cx="6203677" cy="1063846"/>
          </a:xfrm>
        </p:grpSpPr>
        <p:grpSp>
          <p:nvGrpSpPr>
            <p:cNvPr id="4" name="Group 3"/>
            <p:cNvGrpSpPr/>
            <p:nvPr/>
          </p:nvGrpSpPr>
          <p:grpSpPr>
            <a:xfrm>
              <a:off x="1905669" y="1417638"/>
              <a:ext cx="5675951" cy="814016"/>
              <a:chOff x="1797764" y="4179389"/>
              <a:chExt cx="5675951" cy="814016"/>
            </a:xfrm>
          </p:grpSpPr>
          <p:grpSp>
            <p:nvGrpSpPr>
              <p:cNvPr id="5" name="Group 3"/>
              <p:cNvGrpSpPr/>
              <p:nvPr/>
            </p:nvGrpSpPr>
            <p:grpSpPr>
              <a:xfrm>
                <a:off x="1797764" y="4179389"/>
                <a:ext cx="5675951" cy="752968"/>
                <a:chOff x="1884389" y="2773424"/>
                <a:chExt cx="5675951" cy="752968"/>
              </a:xfrm>
            </p:grpSpPr>
            <p:sp>
              <p:nvSpPr>
                <p:cNvPr id="7" name="TextBox 6"/>
                <p:cNvSpPr txBox="1"/>
                <p:nvPr/>
              </p:nvSpPr>
              <p:spPr>
                <a:xfrm>
                  <a:off x="4049568" y="2773424"/>
                  <a:ext cx="887966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dirty="0" err="1" smtClean="0">
                      <a:latin typeface="Verdana"/>
                    </a:rPr>
                    <a:t>b</a:t>
                  </a:r>
                  <a:r>
                    <a:rPr lang="el-GR" sz="2400" baseline="-25000" dirty="0" smtClean="0">
                      <a:latin typeface="Verdana"/>
                    </a:rPr>
                    <a:t>π(</a:t>
                  </a:r>
                  <a:r>
                    <a:rPr lang="en-US" sz="2400" baseline="-25000" dirty="0" err="1" smtClean="0">
                      <a:latin typeface="Verdana"/>
                    </a:rPr>
                    <a:t>t</a:t>
                  </a:r>
                  <a:r>
                    <a:rPr lang="el-GR" sz="2400" baseline="-25000" dirty="0" smtClean="0">
                      <a:latin typeface="Verdana"/>
                    </a:rPr>
                    <a:t>)</a:t>
                  </a:r>
                  <a:endParaRPr lang="en-US" sz="2400" dirty="0" smtClean="0">
                    <a:latin typeface="Verdana"/>
                  </a:endParaRPr>
                </a:p>
              </p:txBody>
            </p:sp>
            <p:grpSp>
              <p:nvGrpSpPr>
                <p:cNvPr id="8" name="Group 14"/>
                <p:cNvGrpSpPr/>
                <p:nvPr/>
              </p:nvGrpSpPr>
              <p:grpSpPr>
                <a:xfrm>
                  <a:off x="1884389" y="3337524"/>
                  <a:ext cx="5675951" cy="188868"/>
                  <a:chOff x="2231535" y="3343512"/>
                  <a:chExt cx="5675951" cy="188868"/>
                </a:xfrm>
              </p:grpSpPr>
              <p:sp>
                <p:nvSpPr>
                  <p:cNvPr id="9" name="Oval 8"/>
                  <p:cNvSpPr/>
                  <p:nvPr/>
                </p:nvSpPr>
                <p:spPr>
                  <a:xfrm>
                    <a:off x="2231535" y="3343512"/>
                    <a:ext cx="182880" cy="182880"/>
                  </a:xfrm>
                  <a:prstGeom prst="ellipse">
                    <a:avLst/>
                  </a:prstGeom>
                  <a:solidFill>
                    <a:schemeClr val="tx2">
                      <a:lumMod val="50000"/>
                    </a:schemeClr>
                  </a:solidFill>
                  <a:ln>
                    <a:solidFill>
                      <a:schemeClr val="tx2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" name="Oval 9"/>
                  <p:cNvSpPr/>
                  <p:nvPr/>
                </p:nvSpPr>
                <p:spPr>
                  <a:xfrm>
                    <a:off x="3008497" y="3346506"/>
                    <a:ext cx="182880" cy="182880"/>
                  </a:xfrm>
                  <a:prstGeom prst="ellipse">
                    <a:avLst/>
                  </a:prstGeom>
                  <a:solidFill>
                    <a:schemeClr val="tx2">
                      <a:lumMod val="50000"/>
                    </a:schemeClr>
                  </a:solidFill>
                  <a:ln>
                    <a:solidFill>
                      <a:schemeClr val="tx2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" name="Oval 10"/>
                  <p:cNvSpPr/>
                  <p:nvPr/>
                </p:nvSpPr>
                <p:spPr>
                  <a:xfrm>
                    <a:off x="3796743" y="3343512"/>
                    <a:ext cx="182880" cy="182880"/>
                  </a:xfrm>
                  <a:prstGeom prst="ellipse">
                    <a:avLst/>
                  </a:prstGeom>
                  <a:solidFill>
                    <a:schemeClr val="tx2">
                      <a:lumMod val="50000"/>
                    </a:schemeClr>
                  </a:solidFill>
                  <a:ln>
                    <a:solidFill>
                      <a:schemeClr val="tx2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" name="Oval 11"/>
                  <p:cNvSpPr/>
                  <p:nvPr/>
                </p:nvSpPr>
                <p:spPr>
                  <a:xfrm>
                    <a:off x="4604615" y="3346506"/>
                    <a:ext cx="182880" cy="182880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" name="Oval 12"/>
                  <p:cNvSpPr/>
                  <p:nvPr/>
                </p:nvSpPr>
                <p:spPr>
                  <a:xfrm>
                    <a:off x="5351526" y="3346506"/>
                    <a:ext cx="182880" cy="182880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" name="Oval 13"/>
                  <p:cNvSpPr/>
                  <p:nvPr/>
                </p:nvSpPr>
                <p:spPr>
                  <a:xfrm>
                    <a:off x="6128488" y="3349500"/>
                    <a:ext cx="182880" cy="182880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" name="Oval 14"/>
                  <p:cNvSpPr/>
                  <p:nvPr/>
                </p:nvSpPr>
                <p:spPr>
                  <a:xfrm>
                    <a:off x="6916734" y="3346506"/>
                    <a:ext cx="182880" cy="182880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" name="Oval 15"/>
                  <p:cNvSpPr/>
                  <p:nvPr/>
                </p:nvSpPr>
                <p:spPr>
                  <a:xfrm>
                    <a:off x="7724606" y="3349500"/>
                    <a:ext cx="182880" cy="182880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6" name="TextBox 5"/>
              <p:cNvSpPr txBox="1"/>
              <p:nvPr/>
            </p:nvSpPr>
            <p:spPr>
              <a:xfrm>
                <a:off x="2913417" y="4624073"/>
                <a:ext cx="3735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>
                    <a:latin typeface="Verdana"/>
                  </a:rPr>
                  <a:t>…</a:t>
                </a: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377943" y="1385070"/>
              <a:ext cx="3322497" cy="1063846"/>
              <a:chOff x="1248328" y="4179389"/>
              <a:chExt cx="3322497" cy="1063846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1443718" y="4505057"/>
                <a:ext cx="3127107" cy="738178"/>
              </a:xfrm>
              <a:prstGeom prst="ellipse">
                <a:avLst/>
              </a:prstGeom>
              <a:solidFill>
                <a:schemeClr val="bg1">
                  <a:lumMod val="65000"/>
                  <a:alpha val="28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248328" y="4179389"/>
                <a:ext cx="54943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>
                        <a:lumMod val="50000"/>
                      </a:schemeClr>
                    </a:solidFill>
                    <a:latin typeface="Verdana"/>
                  </a:rPr>
                  <a:t>M</a:t>
                </a:r>
              </a:p>
            </p:txBody>
          </p:sp>
        </p:grpSp>
      </p:grpSp>
      <p:grpSp>
        <p:nvGrpSpPr>
          <p:cNvPr id="28" name="Group 27"/>
          <p:cNvGrpSpPr/>
          <p:nvPr/>
        </p:nvGrpSpPr>
        <p:grpSpPr>
          <a:xfrm>
            <a:off x="2163463" y="959760"/>
            <a:ext cx="1922462" cy="2653361"/>
            <a:chOff x="2217738" y="1491640"/>
            <a:chExt cx="1922462" cy="2653361"/>
          </a:xfrm>
        </p:grpSpPr>
        <p:sp>
          <p:nvSpPr>
            <p:cNvPr id="21" name="Left Brace 20"/>
            <p:cNvSpPr/>
            <p:nvPr/>
          </p:nvSpPr>
          <p:spPr>
            <a:xfrm>
              <a:off x="2879676" y="1491640"/>
              <a:ext cx="515216" cy="2653361"/>
            </a:xfrm>
            <a:prstGeom prst="leftBrace">
              <a:avLst/>
            </a:prstGeom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23" name="Object 22"/>
            <p:cNvGraphicFramePr>
              <a:graphicFrameLocks noChangeAspect="1"/>
            </p:cNvGraphicFramePr>
            <p:nvPr/>
          </p:nvGraphicFramePr>
          <p:xfrm>
            <a:off x="2217738" y="2884153"/>
            <a:ext cx="1922462" cy="635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41" name="Equation" r:id="rId3" imgW="1193800" imgH="393700" progId="Equation.3">
                    <p:embed/>
                  </p:oleObj>
                </mc:Choice>
                <mc:Fallback>
                  <p:oleObj name="Equation" r:id="rId3" imgW="1193800" imgH="3937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17738" y="2884153"/>
                          <a:ext cx="1922462" cy="6350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6" name="Group 35"/>
          <p:cNvGrpSpPr/>
          <p:nvPr/>
        </p:nvGrpSpPr>
        <p:grpSpPr>
          <a:xfrm>
            <a:off x="4407354" y="1936666"/>
            <a:ext cx="3661140" cy="1392198"/>
            <a:chOff x="4461629" y="2311734"/>
            <a:chExt cx="3661140" cy="1392198"/>
          </a:xfrm>
        </p:grpSpPr>
        <p:grpSp>
          <p:nvGrpSpPr>
            <p:cNvPr id="34" name="Group 33"/>
            <p:cNvGrpSpPr/>
            <p:nvPr/>
          </p:nvGrpSpPr>
          <p:grpSpPr>
            <a:xfrm>
              <a:off x="4472482" y="2311734"/>
              <a:ext cx="2876056" cy="1094031"/>
              <a:chOff x="4472482" y="2311734"/>
              <a:chExt cx="2876056" cy="1094031"/>
            </a:xfrm>
          </p:grpSpPr>
          <p:graphicFrame>
            <p:nvGraphicFramePr>
              <p:cNvPr id="30" name="Object 29"/>
              <p:cNvGraphicFramePr>
                <a:graphicFrameLocks noChangeAspect="1"/>
              </p:cNvGraphicFramePr>
              <p:nvPr/>
            </p:nvGraphicFramePr>
            <p:xfrm>
              <a:off x="5280025" y="2770765"/>
              <a:ext cx="2068513" cy="635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42" name="Equation" r:id="rId5" imgW="1282700" imgH="393700" progId="Equation.3">
                      <p:embed/>
                    </p:oleObj>
                  </mc:Choice>
                  <mc:Fallback>
                    <p:oleObj name="Equation" r:id="rId5" imgW="1282700" imgH="393700" progId="Equation.3">
                      <p:embed/>
                      <p:pic>
                        <p:nvPicPr>
                          <p:cNvPr id="0" name="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280025" y="2770765"/>
                            <a:ext cx="2068513" cy="635000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cxnSp>
            <p:nvCxnSpPr>
              <p:cNvPr id="32" name="Straight Arrow Connector 31"/>
              <p:cNvCxnSpPr/>
              <p:nvPr/>
            </p:nvCxnSpPr>
            <p:spPr>
              <a:xfrm>
                <a:off x="4472482" y="2311734"/>
                <a:ext cx="807543" cy="625246"/>
              </a:xfrm>
              <a:prstGeom prst="straightConnector1">
                <a:avLst/>
              </a:prstGeom>
              <a:ln>
                <a:headEnd type="arrow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TextBox 34"/>
            <p:cNvSpPr txBox="1"/>
            <p:nvPr/>
          </p:nvSpPr>
          <p:spPr>
            <a:xfrm>
              <a:off x="4461629" y="3334600"/>
              <a:ext cx="36611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Verdana"/>
                </a:rPr>
                <a:t>random order assumption</a:t>
              </a:r>
            </a:p>
          </p:txBody>
        </p:sp>
      </p:grpSp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2955009"/>
              </p:ext>
            </p:extLst>
          </p:nvPr>
        </p:nvGraphicFramePr>
        <p:xfrm>
          <a:off x="1088194" y="3767230"/>
          <a:ext cx="1075269" cy="889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3" name="Equation" r:id="rId7" imgW="1016000" imgH="838200" progId="Equation.3">
                  <p:embed/>
                </p:oleObj>
              </mc:Choice>
              <mc:Fallback>
                <p:oleObj name="Equation" r:id="rId7" imgW="1016000" imgH="838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8194" y="3767230"/>
                        <a:ext cx="1075269" cy="88900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/>
          <p:cNvGraphicFramePr>
            <a:graphicFrameLocks noChangeAspect="1"/>
          </p:cNvGraphicFramePr>
          <p:nvPr/>
        </p:nvGraphicFramePr>
        <p:xfrm>
          <a:off x="1483410" y="4613019"/>
          <a:ext cx="3033713" cy="33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4" name="Equation" r:id="rId9" imgW="1943100" imgH="215900" progId="Equation.3">
                  <p:embed/>
                </p:oleObj>
              </mc:Choice>
              <mc:Fallback>
                <p:oleObj name="Equation" r:id="rId9" imgW="19431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83410" y="4613019"/>
                        <a:ext cx="3033713" cy="3381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7" name="Group 46"/>
          <p:cNvGrpSpPr/>
          <p:nvPr/>
        </p:nvGrpSpPr>
        <p:grpSpPr>
          <a:xfrm>
            <a:off x="4161910" y="4427758"/>
            <a:ext cx="4851270" cy="727664"/>
            <a:chOff x="4212821" y="4088340"/>
            <a:chExt cx="4851270" cy="727664"/>
          </a:xfrm>
        </p:grpSpPr>
        <p:grpSp>
          <p:nvGrpSpPr>
            <p:cNvPr id="46" name="Group 45"/>
            <p:cNvGrpSpPr/>
            <p:nvPr/>
          </p:nvGrpSpPr>
          <p:grpSpPr>
            <a:xfrm>
              <a:off x="4212821" y="4088340"/>
              <a:ext cx="4417071" cy="727664"/>
              <a:chOff x="4212821" y="4088340"/>
              <a:chExt cx="4417071" cy="727664"/>
            </a:xfrm>
          </p:grpSpPr>
          <p:sp>
            <p:nvSpPr>
              <p:cNvPr id="42" name="TextBox 41"/>
              <p:cNvSpPr txBox="1"/>
              <p:nvPr/>
            </p:nvSpPr>
            <p:spPr>
              <a:xfrm>
                <a:off x="4212821" y="4210879"/>
                <a:ext cx="44170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Verdana"/>
                  </a:rPr>
                  <a:t>      -</a:t>
                </a:r>
                <a:r>
                  <a:rPr lang="en-US" dirty="0" err="1" smtClean="0">
                    <a:latin typeface="Verdana"/>
                  </a:rPr>
                  <a:t>w</a:t>
                </a:r>
                <a:r>
                  <a:rPr lang="en-US" dirty="0" smtClean="0">
                    <a:latin typeface="Verdana"/>
                  </a:rPr>
                  <a:t>. prob.            profit from </a:t>
                </a:r>
                <a:r>
                  <a:rPr lang="en-US" dirty="0" err="1" smtClean="0">
                    <a:latin typeface="Verdana"/>
                  </a:rPr>
                  <a:t>t</a:t>
                </a:r>
                <a:r>
                  <a:rPr lang="en-US" dirty="0" smtClean="0">
                    <a:latin typeface="Verdana"/>
                  </a:rPr>
                  <a:t>≥</a:t>
                </a:r>
              </a:p>
            </p:txBody>
          </p:sp>
          <p:graphicFrame>
            <p:nvGraphicFramePr>
              <p:cNvPr id="26630" name="Object 6"/>
              <p:cNvGraphicFramePr>
                <a:graphicFrameLocks noChangeAspect="1"/>
              </p:cNvGraphicFramePr>
              <p:nvPr/>
            </p:nvGraphicFramePr>
            <p:xfrm>
              <a:off x="5886098" y="4088340"/>
              <a:ext cx="879880" cy="72766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45" name="Equation" r:id="rId11" imgW="1016000" imgH="838200" progId="Equation.3">
                      <p:embed/>
                    </p:oleObj>
                  </mc:Choice>
                  <mc:Fallback>
                    <p:oleObj name="Equation" r:id="rId11" imgW="1016000" imgH="838200" progId="Equation.3">
                      <p:embed/>
                      <p:pic>
                        <p:nvPicPr>
                          <p:cNvPr id="0" name="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886098" y="4088340"/>
                            <a:ext cx="879880" cy="727664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44" name="Object 43"/>
            <p:cNvGraphicFramePr>
              <a:graphicFrameLocks noChangeAspect="1"/>
            </p:cNvGraphicFramePr>
            <p:nvPr/>
          </p:nvGraphicFramePr>
          <p:xfrm>
            <a:off x="8376832" y="4152303"/>
            <a:ext cx="687259" cy="54628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46" name="Equation" r:id="rId13" imgW="495300" imgH="393700" progId="Equation.3">
                    <p:embed/>
                  </p:oleObj>
                </mc:Choice>
                <mc:Fallback>
                  <p:oleObj name="Equation" r:id="rId13" imgW="495300" imgH="3937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376832" y="4152303"/>
                          <a:ext cx="687259" cy="546283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5" name="Object 44"/>
          <p:cNvGraphicFramePr>
            <a:graphicFrameLocks noChangeAspect="1"/>
          </p:cNvGraphicFramePr>
          <p:nvPr/>
        </p:nvGraphicFramePr>
        <p:xfrm>
          <a:off x="3313621" y="4918078"/>
          <a:ext cx="1986181" cy="1007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" name="Equation" r:id="rId15" imgW="1752600" imgH="889000" progId="Equation.3">
                  <p:embed/>
                </p:oleObj>
              </mc:Choice>
              <mc:Fallback>
                <p:oleObj name="Equation" r:id="rId15" imgW="1752600" imgH="889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13621" y="4918078"/>
                        <a:ext cx="1986181" cy="100748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/>
        </p:nvGraphicFramePr>
        <p:xfrm>
          <a:off x="3703638" y="5853113"/>
          <a:ext cx="1135062" cy="74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8" name="Equation" r:id="rId17" imgW="571500" imgH="393700" progId="Equation.3">
                  <p:embed/>
                </p:oleObj>
              </mc:Choice>
              <mc:Fallback>
                <p:oleObj name="Equation" r:id="rId17" imgW="5715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3638" y="5853113"/>
                        <a:ext cx="1135062" cy="7413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Object 54"/>
          <p:cNvGraphicFramePr>
            <a:graphicFrameLocks noChangeAspect="1"/>
          </p:cNvGraphicFramePr>
          <p:nvPr/>
        </p:nvGraphicFramePr>
        <p:xfrm>
          <a:off x="4904539" y="5819692"/>
          <a:ext cx="1412875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" name="Equation" r:id="rId19" imgW="711200" imgH="393700" progId="Equation.3">
                  <p:embed/>
                </p:oleObj>
              </mc:Choice>
              <mc:Fallback>
                <p:oleObj name="Equation" r:id="rId19" imgW="7112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4539" y="5819692"/>
                        <a:ext cx="1412875" cy="7413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1385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46238"/>
            <a:ext cx="8229600" cy="1143000"/>
          </a:xfrm>
        </p:spPr>
        <p:txBody>
          <a:bodyPr>
            <a:noAutofit/>
          </a:bodyPr>
          <a:lstStyle/>
          <a:p>
            <a:r>
              <a:rPr lang="en-US" sz="6000" dirty="0" smtClean="0"/>
              <a:t>Ordered bidders </a:t>
            </a:r>
            <a:br>
              <a:rPr lang="en-US" sz="6000" dirty="0" smtClean="0"/>
            </a:br>
            <a:r>
              <a:rPr lang="en-US" sz="6000" dirty="0" smtClean="0"/>
              <a:t/>
            </a:r>
            <a:br>
              <a:rPr lang="en-US" sz="6000" dirty="0" smtClean="0"/>
            </a:br>
            <a:r>
              <a:rPr lang="en-US" sz="3600" dirty="0" smtClean="0"/>
              <a:t>Benchmark M</a:t>
            </a:r>
            <a:r>
              <a:rPr lang="en-US" sz="3600" baseline="30000" dirty="0" smtClean="0"/>
              <a:t>(2)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793067"/>
            <a:ext cx="8229600" cy="29426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Joint work with </a:t>
            </a:r>
            <a:r>
              <a:rPr lang="en-US" dirty="0" err="1"/>
              <a:t>Sayan</a:t>
            </a:r>
            <a:r>
              <a:rPr lang="en-US" dirty="0"/>
              <a:t> Bhattacharya, </a:t>
            </a:r>
            <a:r>
              <a:rPr lang="en-US" dirty="0" err="1"/>
              <a:t>Janardhan</a:t>
            </a:r>
            <a:r>
              <a:rPr lang="en-US" dirty="0"/>
              <a:t> </a:t>
            </a:r>
            <a:r>
              <a:rPr lang="en-US" dirty="0" err="1"/>
              <a:t>Kulkarni</a:t>
            </a:r>
            <a:r>
              <a:rPr lang="en-US" dirty="0"/>
              <a:t>, Stefano </a:t>
            </a:r>
            <a:r>
              <a:rPr lang="en-US" dirty="0" err="1" smtClean="0"/>
              <a:t>Leonardi</a:t>
            </a:r>
            <a:r>
              <a:rPr lang="en-US" dirty="0" smtClean="0"/>
              <a:t>, </a:t>
            </a:r>
            <a:r>
              <a:rPr lang="en-US" dirty="0"/>
              <a:t>Tim </a:t>
            </a:r>
            <a:r>
              <a:rPr lang="en-US" dirty="0" err="1"/>
              <a:t>Roughgarden</a:t>
            </a:r>
            <a:r>
              <a:rPr lang="en-US" dirty="0"/>
              <a:t>, </a:t>
            </a:r>
            <a:r>
              <a:rPr lang="en-US" dirty="0" err="1"/>
              <a:t>Xiaoming</a:t>
            </a:r>
            <a:r>
              <a:rPr lang="en-US" dirty="0"/>
              <a:t> </a:t>
            </a:r>
            <a:r>
              <a:rPr lang="en-US" dirty="0" err="1"/>
              <a:t>Xu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140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>
          <a:xfrm>
            <a:off x="3108832" y="3155634"/>
            <a:ext cx="1549190" cy="221017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landscape of auctions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974259" y="1244440"/>
            <a:ext cx="0" cy="45259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656771" y="5525087"/>
            <a:ext cx="564261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42152" y="5017309"/>
            <a:ext cx="2525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Single item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0903" y="4096887"/>
            <a:ext cx="19467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Identical items</a:t>
            </a:r>
            <a:br>
              <a:rPr lang="en-US" dirty="0" smtClean="0"/>
            </a:br>
            <a:r>
              <a:rPr lang="en-US" dirty="0" smtClean="0"/>
              <a:t> (unlimited supply)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64560" y="3176464"/>
            <a:ext cx="1703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Identical items</a:t>
            </a:r>
            <a:br>
              <a:rPr lang="en-US" dirty="0" smtClean="0"/>
            </a:br>
            <a:r>
              <a:rPr lang="en-US" dirty="0" smtClean="0"/>
              <a:t> (limited supply)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18048" y="2256041"/>
            <a:ext cx="21495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Many items</a:t>
            </a:r>
            <a:br>
              <a:rPr lang="en-US" dirty="0" smtClean="0"/>
            </a:br>
            <a:r>
              <a:rPr lang="en-US" dirty="0" smtClean="0"/>
              <a:t> (additive valuations)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251610" y="1612617"/>
            <a:ext cx="1516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Combinatorial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368594" y="5999323"/>
            <a:ext cx="1015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Bayesian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391680" y="5999323"/>
            <a:ext cx="1090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Prior-free</a:t>
            </a: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242152" y="2902372"/>
            <a:ext cx="8057237" cy="118558"/>
          </a:xfrm>
          <a:prstGeom prst="line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426319" y="3944469"/>
            <a:ext cx="10340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</a:rPr>
              <a:t>Myerson</a:t>
            </a:r>
            <a:br>
              <a:rPr lang="en-US" b="1" dirty="0" smtClean="0">
                <a:solidFill>
                  <a:srgbClr val="FFFF00"/>
                </a:solidFill>
              </a:rPr>
            </a:br>
            <a:r>
              <a:rPr lang="en-US" b="1" dirty="0" smtClean="0">
                <a:solidFill>
                  <a:srgbClr val="FFFF00"/>
                </a:solidFill>
              </a:rPr>
              <a:t>(1981)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2718" y="5629991"/>
            <a:ext cx="157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Symmetric, F</a:t>
            </a:r>
            <a:r>
              <a:rPr lang="en-US" baseline="30000" dirty="0" smtClean="0"/>
              <a:t>(2)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405841" y="5591840"/>
            <a:ext cx="17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Asymmetric, </a:t>
            </a:r>
            <a:r>
              <a:rPr lang="en-US" dirty="0" smtClean="0"/>
              <a:t>M</a:t>
            </a:r>
            <a:r>
              <a:rPr lang="en-US" baseline="30000" dirty="0" smtClean="0"/>
              <a:t>(2)</a:t>
            </a:r>
            <a:endParaRPr lang="en-US" dirty="0"/>
          </a:p>
        </p:txBody>
      </p:sp>
      <p:sp>
        <p:nvSpPr>
          <p:cNvPr id="28" name="TextBox 27">
            <a:hlinkClick r:id="" action="ppaction://hlinkshowjump?jump=nextslide"/>
          </p:cNvPr>
          <p:cNvSpPr txBox="1"/>
          <p:nvPr/>
        </p:nvSpPr>
        <p:spPr>
          <a:xfrm>
            <a:off x="3368594" y="2256041"/>
            <a:ext cx="1305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Major open</a:t>
            </a:r>
            <a:br>
              <a:rPr lang="en-US" b="1" dirty="0" smtClean="0"/>
            </a:br>
            <a:r>
              <a:rPr lang="en-US" b="1" dirty="0" smtClean="0"/>
              <a:t> problem</a:t>
            </a:r>
            <a:endParaRPr lang="en-US" b="1" dirty="0"/>
          </a:p>
        </p:txBody>
      </p:sp>
      <p:pic>
        <p:nvPicPr>
          <p:cNvPr id="61" name="Picture 60" descr="stk19992boj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49" y="4968090"/>
            <a:ext cx="281901" cy="993082"/>
          </a:xfrm>
          <a:prstGeom prst="rect">
            <a:avLst/>
          </a:prstGeom>
        </p:spPr>
      </p:pic>
      <p:pic>
        <p:nvPicPr>
          <p:cNvPr id="64" name="Picture 63" descr="stk19992boj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49" y="3103805"/>
            <a:ext cx="281901" cy="993082"/>
          </a:xfrm>
          <a:prstGeom prst="rect">
            <a:avLst/>
          </a:prstGeom>
        </p:spPr>
      </p:pic>
      <p:pic>
        <p:nvPicPr>
          <p:cNvPr id="65" name="Picture 64" descr="stk19992boj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49" y="3256205"/>
            <a:ext cx="281901" cy="993082"/>
          </a:xfrm>
          <a:prstGeom prst="rect">
            <a:avLst/>
          </a:prstGeom>
        </p:spPr>
      </p:pic>
      <p:pic>
        <p:nvPicPr>
          <p:cNvPr id="66" name="Picture 65" descr="stk19992boj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28" y="4138535"/>
            <a:ext cx="171648" cy="604683"/>
          </a:xfrm>
          <a:prstGeom prst="rect">
            <a:avLst/>
          </a:prstGeom>
        </p:spPr>
      </p:pic>
      <p:pic>
        <p:nvPicPr>
          <p:cNvPr id="67" name="Picture 66" descr="stk19992boj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28" y="4290935"/>
            <a:ext cx="171648" cy="604683"/>
          </a:xfrm>
          <a:prstGeom prst="rect">
            <a:avLst/>
          </a:prstGeom>
        </p:spPr>
      </p:pic>
      <p:pic>
        <p:nvPicPr>
          <p:cNvPr id="68" name="Picture 67" descr="stk19992boj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28" y="4443335"/>
            <a:ext cx="171648" cy="604683"/>
          </a:xfrm>
          <a:prstGeom prst="rect">
            <a:avLst/>
          </a:prstGeom>
        </p:spPr>
      </p:pic>
      <p:pic>
        <p:nvPicPr>
          <p:cNvPr id="69" name="Picture 68" descr="stk19992boj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28" y="4595735"/>
            <a:ext cx="171648" cy="604683"/>
          </a:xfrm>
          <a:prstGeom prst="rect">
            <a:avLst/>
          </a:prstGeom>
        </p:spPr>
      </p:pic>
      <p:pic>
        <p:nvPicPr>
          <p:cNvPr id="70" name="Picture 69" descr="stk19992boj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28" y="4748135"/>
            <a:ext cx="171648" cy="604683"/>
          </a:xfrm>
          <a:prstGeom prst="rect">
            <a:avLst/>
          </a:prstGeom>
        </p:spPr>
      </p:pic>
      <p:pic>
        <p:nvPicPr>
          <p:cNvPr id="71" name="Picture 70" descr="AA02634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10" y="2172244"/>
            <a:ext cx="813353" cy="563946"/>
          </a:xfrm>
          <a:prstGeom prst="rect">
            <a:avLst/>
          </a:prstGeom>
        </p:spPr>
      </p:pic>
      <p:pic>
        <p:nvPicPr>
          <p:cNvPr id="72" name="Picture 71" descr="AA02635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50" y="2118305"/>
            <a:ext cx="447523" cy="445349"/>
          </a:xfrm>
          <a:prstGeom prst="rect">
            <a:avLst/>
          </a:prstGeom>
        </p:spPr>
      </p:pic>
      <p:pic>
        <p:nvPicPr>
          <p:cNvPr id="73" name="Picture 72" descr="BU00434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84958"/>
            <a:ext cx="840184" cy="685931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5637800" y="3176464"/>
            <a:ext cx="2524619" cy="157167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en-US" b="1" dirty="0" smtClean="0">
                <a:ln w="11430"/>
                <a:solidFill>
                  <a:srgbClr val="FFFF00"/>
                </a:solidFill>
              </a:rPr>
              <a:t>This talk</a:t>
            </a:r>
            <a:endParaRPr lang="en-US" b="1" dirty="0">
              <a:ln w="11430"/>
              <a:solidFill>
                <a:srgbClr val="FFFF00"/>
              </a:solidFill>
            </a:endParaRPr>
          </a:p>
        </p:txBody>
      </p:sp>
      <p:sp>
        <p:nvSpPr>
          <p:cNvPr id="34" name="Oval Callout 33"/>
          <p:cNvSpPr/>
          <p:nvPr/>
        </p:nvSpPr>
        <p:spPr>
          <a:xfrm>
            <a:off x="820903" y="274638"/>
            <a:ext cx="6661641" cy="3141255"/>
          </a:xfrm>
          <a:prstGeom prst="wedgeEllipseCallout">
            <a:avLst>
              <a:gd name="adj1" fmla="val -4775"/>
              <a:gd name="adj2" fmla="val 67357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Myerson designed an optimal auction for </a:t>
            </a:r>
            <a:endParaRPr lang="en-US" dirty="0">
              <a:solidFill>
                <a:srgbClr val="000000"/>
              </a:solidFill>
            </a:endParaRPr>
          </a:p>
          <a:p>
            <a:pPr algn="ctr"/>
            <a:r>
              <a:rPr lang="en-US" dirty="0">
                <a:solidFill>
                  <a:srgbClr val="000000"/>
                </a:solidFill>
              </a:rPr>
              <a:t>s</a:t>
            </a:r>
            <a:r>
              <a:rPr lang="en-US" dirty="0" smtClean="0">
                <a:solidFill>
                  <a:srgbClr val="000000"/>
                </a:solidFill>
              </a:rPr>
              <a:t>ingle-parameter domains</a:t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 and many players</a:t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 </a:t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The optimal auction maximizes the welfare of some virtual valuations</a:t>
            </a:r>
          </a:p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5" name="Oval Callout 34"/>
          <p:cNvSpPr/>
          <p:nvPr/>
        </p:nvSpPr>
        <p:spPr>
          <a:xfrm>
            <a:off x="1858615" y="3103805"/>
            <a:ext cx="6828185" cy="2963939"/>
          </a:xfrm>
          <a:prstGeom prst="wedgeEllipseCallout">
            <a:avLst>
              <a:gd name="adj1" fmla="val -23063"/>
              <a:gd name="adj2" fmla="val -5874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0000"/>
                </a:solidFill>
              </a:rPr>
              <a:t>Extending the results of Myerson to many items is still an open problem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Even for a single </a:t>
            </a:r>
            <a:r>
              <a:rPr lang="en-US" dirty="0" smtClean="0">
                <a:solidFill>
                  <a:srgbClr val="000000"/>
                </a:solidFill>
              </a:rPr>
              <a:t>bidder</a:t>
            </a:r>
            <a:endParaRPr lang="en-US" dirty="0">
              <a:solidFill>
                <a:srgbClr val="000000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And for </a:t>
            </a:r>
            <a:r>
              <a:rPr lang="en-US" dirty="0">
                <a:solidFill>
                  <a:srgbClr val="000000"/>
                </a:solidFill>
              </a:rPr>
              <a:t>simple probability distributions, such as the uniform distribution</a:t>
            </a:r>
          </a:p>
          <a:p>
            <a:pPr algn="ctr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6" name="Oval Callout 5"/>
          <p:cNvSpPr/>
          <p:nvPr/>
        </p:nvSpPr>
        <p:spPr>
          <a:xfrm>
            <a:off x="1064560" y="1870889"/>
            <a:ext cx="7097859" cy="3177129"/>
          </a:xfrm>
          <a:prstGeom prst="wedgeEllipseCallout">
            <a:avLst>
              <a:gd name="adj1" fmla="val -10795"/>
              <a:gd name="adj2" fmla="val 8071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Benchmark for evaluating auctions?</a:t>
            </a:r>
            <a:br>
              <a:rPr lang="en-US" dirty="0" smtClean="0">
                <a:solidFill>
                  <a:srgbClr val="000000"/>
                </a:solidFill>
              </a:rPr>
            </a:br>
            <a:endParaRPr lang="en-US" dirty="0" smtClean="0">
              <a:solidFill>
                <a:srgbClr val="000000"/>
              </a:solidFill>
            </a:endParaRP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In the Bayesian setting, the answer is straightforward: </a:t>
            </a:r>
            <a:r>
              <a:rPr lang="en-US" b="1" dirty="0" smtClean="0">
                <a:solidFill>
                  <a:srgbClr val="000000"/>
                </a:solidFill>
              </a:rPr>
              <a:t>maximize the </a:t>
            </a:r>
            <a:r>
              <a:rPr lang="en-US" b="1" dirty="0" smtClean="0">
                <a:solidFill>
                  <a:srgbClr val="000000"/>
                </a:solidFill>
              </a:rPr>
              <a:t>expected revenue </a:t>
            </a:r>
            <a:r>
              <a:rPr lang="en-US" dirty="0" smtClean="0">
                <a:solidFill>
                  <a:srgbClr val="000000"/>
                </a:solidFill>
              </a:rPr>
              <a:t>(with respect to known probability distributions) </a:t>
            </a:r>
          </a:p>
        </p:txBody>
      </p:sp>
    </p:spTree>
    <p:extLst>
      <p:ext uri="{BB962C8B-B14F-4D97-AF65-F5344CB8AC3E}">
        <p14:creationId xmlns:p14="http://schemas.microsoft.com/office/powerpoint/2010/main" val="475872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4" grpId="1" animBg="1"/>
      <p:bldP spid="35" grpId="0" animBg="1"/>
      <p:bldP spid="35" grpId="1" animBg="1"/>
      <p:bldP spid="6" grpId="0" animBg="1"/>
      <p:bldP spid="6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</a:t>
            </a:r>
            <a:r>
              <a:rPr lang="en-US" baseline="30000" dirty="0" smtClean="0"/>
              <a:t>(2) </a:t>
            </a:r>
            <a:r>
              <a:rPr lang="en-US" dirty="0" smtClean="0"/>
              <a:t> </a:t>
            </a:r>
            <a:r>
              <a:rPr lang="en-US" dirty="0" smtClean="0"/>
              <a:t>pricing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734395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92832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M</a:t>
            </a:r>
            <a:r>
              <a:rPr lang="en-US" baseline="30000" dirty="0" smtClean="0"/>
              <a:t>(2) </a:t>
            </a:r>
            <a:r>
              <a:rPr lang="en-US" dirty="0" smtClean="0"/>
              <a:t>auctions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Leonardi</a:t>
            </a:r>
            <a:r>
              <a:rPr lang="en-US" dirty="0" smtClean="0"/>
              <a:t> and </a:t>
            </a:r>
            <a:r>
              <a:rPr lang="en-US" dirty="0" err="1" smtClean="0"/>
              <a:t>Roughgarden</a:t>
            </a:r>
            <a:r>
              <a:rPr lang="en-US" dirty="0" smtClean="0"/>
              <a:t> [STOC 2012] defined the benchmark M</a:t>
            </a:r>
            <a:r>
              <a:rPr lang="en-US" baseline="30000" dirty="0" smtClean="0"/>
              <a:t>(2)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 smtClean="0"/>
              <a:t>They </a:t>
            </a:r>
            <a:r>
              <a:rPr lang="en-US" dirty="0" smtClean="0"/>
              <a:t>gave an auction which has competitive ratio O(log</a:t>
            </a:r>
            <a:r>
              <a:rPr lang="en-US" baseline="30000" dirty="0" smtClean="0"/>
              <a:t>*</a:t>
            </a:r>
            <a:r>
              <a:rPr lang="en-US" dirty="0" smtClean="0"/>
              <a:t> n</a:t>
            </a:r>
            <a:r>
              <a:rPr lang="en-US" dirty="0" smtClean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6067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Auction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152400" y="1104900"/>
            <a:ext cx="8982075" cy="3970338"/>
            <a:chOff x="152400" y="1104900"/>
            <a:chExt cx="8982075" cy="3970338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914400" y="4648200"/>
              <a:ext cx="74676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rot="5400000" flipH="1" flipV="1">
              <a:off x="-647700" y="3086894"/>
              <a:ext cx="3125788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2238" y="4819650"/>
              <a:ext cx="127000" cy="228600"/>
            </a:xfrm>
            <a:prstGeom prst="rect">
              <a:avLst/>
            </a:prstGeom>
          </p:spPr>
        </p:pic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51125" y="4981575"/>
              <a:ext cx="4724400" cy="38100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33588" y="4819650"/>
              <a:ext cx="139700" cy="228600"/>
            </a:xfrm>
            <a:prstGeom prst="rect">
              <a:avLst/>
            </a:prstGeom>
          </p:spPr>
        </p:pic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43813" y="4905375"/>
              <a:ext cx="190500" cy="165100"/>
            </a:xfrm>
            <a:prstGeom prst="rect">
              <a:avLst/>
            </a:prstGeom>
          </p:spPr>
        </p:pic>
        <p:pic>
          <p:nvPicPr>
            <p:cNvPr id="44" name="Picture 43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2400" y="1104900"/>
              <a:ext cx="1625600" cy="355600"/>
            </a:xfrm>
            <a:prstGeom prst="rect">
              <a:avLst/>
            </a:prstGeom>
          </p:spPr>
        </p:pic>
        <p:pic>
          <p:nvPicPr>
            <p:cNvPr id="45" name="Picture 44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194675" y="4821238"/>
              <a:ext cx="939800" cy="254000"/>
            </a:xfrm>
            <a:prstGeom prst="rect">
              <a:avLst/>
            </a:prstGeom>
          </p:spPr>
        </p:pic>
      </p:grpSp>
      <p:grpSp>
        <p:nvGrpSpPr>
          <p:cNvPr id="76" name="Group 75"/>
          <p:cNvGrpSpPr/>
          <p:nvPr/>
        </p:nvGrpSpPr>
        <p:grpSpPr>
          <a:xfrm>
            <a:off x="1104900" y="5691187"/>
            <a:ext cx="7277100" cy="784225"/>
            <a:chOff x="674688" y="1720850"/>
            <a:chExt cx="7277100" cy="784225"/>
          </a:xfrm>
        </p:grpSpPr>
        <p:pic>
          <p:nvPicPr>
            <p:cNvPr id="77" name="Picture 76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4688" y="1720850"/>
              <a:ext cx="7277100" cy="342900"/>
            </a:xfrm>
            <a:prstGeom prst="rect">
              <a:avLst/>
            </a:prstGeom>
          </p:spPr>
        </p:pic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4688" y="2124075"/>
              <a:ext cx="6362700" cy="381000"/>
            </a:xfrm>
            <a:prstGeom prst="rect">
              <a:avLst/>
            </a:prstGeom>
          </p:spPr>
        </p:pic>
      </p:grpSp>
      <p:grpSp>
        <p:nvGrpSpPr>
          <p:cNvPr id="96" name="Group 95"/>
          <p:cNvGrpSpPr/>
          <p:nvPr/>
        </p:nvGrpSpPr>
        <p:grpSpPr>
          <a:xfrm>
            <a:off x="914400" y="2286000"/>
            <a:ext cx="7134225" cy="1036638"/>
            <a:chOff x="914400" y="2286000"/>
            <a:chExt cx="7134225" cy="1036638"/>
          </a:xfrm>
        </p:grpSpPr>
        <p:cxnSp>
          <p:nvCxnSpPr>
            <p:cNvPr id="49" name="Straight Connector 48"/>
            <p:cNvCxnSpPr/>
            <p:nvPr/>
          </p:nvCxnSpPr>
          <p:spPr>
            <a:xfrm>
              <a:off x="914400" y="2289176"/>
              <a:ext cx="954882" cy="158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V="1">
              <a:off x="2197894" y="2286000"/>
              <a:ext cx="889794" cy="635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3416300" y="2289176"/>
              <a:ext cx="1781175" cy="158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5549900" y="2971800"/>
              <a:ext cx="850900" cy="317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6729412" y="3276600"/>
              <a:ext cx="776289" cy="158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667625" y="3106738"/>
              <a:ext cx="381000" cy="215900"/>
            </a:xfrm>
            <a:prstGeom prst="rect">
              <a:avLst/>
            </a:prstGeom>
          </p:spPr>
        </p:pic>
      </p:grpSp>
      <p:grpSp>
        <p:nvGrpSpPr>
          <p:cNvPr id="99" name="Group 98"/>
          <p:cNvGrpSpPr/>
          <p:nvPr/>
        </p:nvGrpSpPr>
        <p:grpSpPr>
          <a:xfrm>
            <a:off x="1869282" y="2288382"/>
            <a:ext cx="6984206" cy="1480344"/>
            <a:chOff x="1869282" y="2288382"/>
            <a:chExt cx="6984206" cy="1480344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1869282" y="2288382"/>
              <a:ext cx="328612" cy="1588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087688" y="2293940"/>
              <a:ext cx="328612" cy="1588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5221288" y="2974976"/>
              <a:ext cx="328612" cy="1588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7505701" y="3659188"/>
              <a:ext cx="876299" cy="1588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6400800" y="3278188"/>
              <a:ext cx="328612" cy="1588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80" name="Picture 79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72488" y="3552826"/>
              <a:ext cx="381000" cy="215900"/>
            </a:xfrm>
            <a:prstGeom prst="rect">
              <a:avLst/>
            </a:prstGeom>
          </p:spPr>
        </p:pic>
      </p:grp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04900" y="5691187"/>
            <a:ext cx="6921500" cy="317500"/>
          </a:xfrm>
          <a:prstGeom prst="rect">
            <a:avLst/>
          </a:prstGeom>
        </p:spPr>
      </p:pic>
      <p:grpSp>
        <p:nvGrpSpPr>
          <p:cNvPr id="84" name="Group 83"/>
          <p:cNvGrpSpPr/>
          <p:nvPr/>
        </p:nvGrpSpPr>
        <p:grpSpPr>
          <a:xfrm>
            <a:off x="1265238" y="5108575"/>
            <a:ext cx="6569075" cy="254000"/>
            <a:chOff x="1265238" y="5108575"/>
            <a:chExt cx="6569075" cy="254000"/>
          </a:xfrm>
        </p:grpSpPr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956594" y="5108575"/>
              <a:ext cx="241300" cy="2540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087688" y="5108575"/>
              <a:ext cx="241300" cy="254000"/>
            </a:xfrm>
            <a:prstGeom prst="rect">
              <a:avLst/>
            </a:prstGeom>
          </p:spPr>
        </p:pic>
        <p:pic>
          <p:nvPicPr>
            <p:cNvPr id="40" name="Picture 39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197475" y="5108575"/>
              <a:ext cx="241300" cy="254000"/>
            </a:xfrm>
            <a:prstGeom prst="rect">
              <a:avLst/>
            </a:prstGeom>
          </p:spPr>
        </p:pic>
        <p:pic>
          <p:nvPicPr>
            <p:cNvPr id="41" name="Picture 40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593013" y="5108575"/>
              <a:ext cx="241300" cy="254000"/>
            </a:xfrm>
            <a:prstGeom prst="rect">
              <a:avLst/>
            </a:prstGeom>
          </p:spPr>
        </p:pic>
        <p:pic>
          <p:nvPicPr>
            <p:cNvPr id="68" name="Picture 67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488112" y="5108575"/>
              <a:ext cx="241300" cy="254000"/>
            </a:xfrm>
            <a:prstGeom prst="rect">
              <a:avLst/>
            </a:prstGeom>
          </p:spPr>
        </p:pic>
        <p:pic>
          <p:nvPicPr>
            <p:cNvPr id="69" name="Picture 68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581400" y="5121275"/>
              <a:ext cx="254000" cy="241300"/>
            </a:xfrm>
            <a:prstGeom prst="rect">
              <a:avLst/>
            </a:prstGeom>
          </p:spPr>
        </p:pic>
        <p:pic>
          <p:nvPicPr>
            <p:cNvPr id="70" name="Picture 69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524125" y="5121275"/>
              <a:ext cx="254000" cy="241300"/>
            </a:xfrm>
            <a:prstGeom prst="rect">
              <a:avLst/>
            </a:prstGeom>
          </p:spPr>
        </p:pic>
        <p:pic>
          <p:nvPicPr>
            <p:cNvPr id="71" name="Picture 70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867400" y="5121275"/>
              <a:ext cx="254000" cy="241300"/>
            </a:xfrm>
            <a:prstGeom prst="rect">
              <a:avLst/>
            </a:prstGeom>
          </p:spPr>
        </p:pic>
        <p:pic>
          <p:nvPicPr>
            <p:cNvPr id="72" name="Picture 71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7121525" y="5121275"/>
              <a:ext cx="254000" cy="241300"/>
            </a:xfrm>
            <a:prstGeom prst="rect">
              <a:avLst/>
            </a:prstGeom>
          </p:spPr>
        </p:pic>
        <p:pic>
          <p:nvPicPr>
            <p:cNvPr id="73" name="Picture 72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4191000" y="5121275"/>
              <a:ext cx="254000" cy="241300"/>
            </a:xfrm>
            <a:prstGeom prst="rect">
              <a:avLst/>
            </a:prstGeom>
          </p:spPr>
        </p:pic>
        <p:pic>
          <p:nvPicPr>
            <p:cNvPr id="74" name="Picture 73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4673600" y="5121275"/>
              <a:ext cx="254000" cy="241300"/>
            </a:xfrm>
            <a:prstGeom prst="rect">
              <a:avLst/>
            </a:prstGeom>
          </p:spPr>
        </p:pic>
        <p:pic>
          <p:nvPicPr>
            <p:cNvPr id="75" name="Picture 74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265238" y="5121275"/>
              <a:ext cx="254000" cy="241300"/>
            </a:xfrm>
            <a:prstGeom prst="rect">
              <a:avLst/>
            </a:prstGeom>
          </p:spPr>
        </p:pic>
      </p:grpSp>
      <p:pic>
        <p:nvPicPr>
          <p:cNvPr id="82" name="Picture 81" descr="latex-image-1.pdf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96950" y="5948362"/>
            <a:ext cx="7353300" cy="292100"/>
          </a:xfrm>
          <a:prstGeom prst="rect">
            <a:avLst/>
          </a:prstGeom>
        </p:spPr>
      </p:pic>
      <p:pic>
        <p:nvPicPr>
          <p:cNvPr id="85" name="Picture 84" descr="latex-image-1.pdf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76312" y="5961062"/>
            <a:ext cx="5511800" cy="279400"/>
          </a:xfrm>
          <a:prstGeom prst="rect">
            <a:avLst/>
          </a:prstGeom>
        </p:spPr>
      </p:pic>
      <p:grpSp>
        <p:nvGrpSpPr>
          <p:cNvPr id="92" name="Group 91"/>
          <p:cNvGrpSpPr/>
          <p:nvPr/>
        </p:nvGrpSpPr>
        <p:grpSpPr>
          <a:xfrm>
            <a:off x="1869282" y="1524794"/>
            <a:ext cx="5965031" cy="2243932"/>
            <a:chOff x="1869282" y="1524794"/>
            <a:chExt cx="5965031" cy="2243932"/>
          </a:xfrm>
        </p:grpSpPr>
        <p:sp>
          <p:nvSpPr>
            <p:cNvPr id="87" name="Multiply 86"/>
            <p:cNvSpPr/>
            <p:nvPr/>
          </p:nvSpPr>
          <p:spPr>
            <a:xfrm>
              <a:off x="7593013" y="3552826"/>
              <a:ext cx="241300" cy="215900"/>
            </a:xfrm>
            <a:prstGeom prst="mathMultiply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Multiply 87"/>
            <p:cNvSpPr/>
            <p:nvPr/>
          </p:nvSpPr>
          <p:spPr>
            <a:xfrm>
              <a:off x="6426200" y="3170238"/>
              <a:ext cx="241300" cy="215900"/>
            </a:xfrm>
            <a:prstGeom prst="mathMultiply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Multiply 88"/>
            <p:cNvSpPr/>
            <p:nvPr/>
          </p:nvSpPr>
          <p:spPr>
            <a:xfrm>
              <a:off x="5221288" y="2863850"/>
              <a:ext cx="241300" cy="215900"/>
            </a:xfrm>
            <a:prstGeom prst="mathMultiply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Multiply 89"/>
            <p:cNvSpPr/>
            <p:nvPr/>
          </p:nvSpPr>
          <p:spPr>
            <a:xfrm>
              <a:off x="3087688" y="1524794"/>
              <a:ext cx="241300" cy="215900"/>
            </a:xfrm>
            <a:prstGeom prst="mathMultiply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Multiply 90"/>
            <p:cNvSpPr/>
            <p:nvPr/>
          </p:nvSpPr>
          <p:spPr>
            <a:xfrm>
              <a:off x="1869282" y="2178050"/>
              <a:ext cx="241300" cy="215900"/>
            </a:xfrm>
            <a:prstGeom prst="mathMultiply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96950" y="5961062"/>
            <a:ext cx="7747000" cy="292100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96950" y="5954712"/>
            <a:ext cx="6794500" cy="279400"/>
          </a:xfrm>
          <a:prstGeom prst="rect">
            <a:avLst/>
          </a:prstGeom>
        </p:spPr>
      </p:pic>
      <p:pic>
        <p:nvPicPr>
          <p:cNvPr id="97" name="Picture 96" descr="latex-image-1.pdf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996950" y="5954712"/>
            <a:ext cx="5181600" cy="279400"/>
          </a:xfrm>
          <a:prstGeom prst="rect">
            <a:avLst/>
          </a:prstGeom>
        </p:spPr>
      </p:pic>
      <p:pic>
        <p:nvPicPr>
          <p:cNvPr id="100" name="Picture 99" descr="latex-image-1.pdf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104900" y="5967412"/>
            <a:ext cx="61087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033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Revenue guarantee: Proof sketch</a:t>
            </a:r>
            <a:endParaRPr lang="en-US" sz="4000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2792413"/>
            <a:ext cx="4203700" cy="342900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3581400" y="1686719"/>
            <a:ext cx="4991100" cy="1105694"/>
            <a:chOff x="3581400" y="1686719"/>
            <a:chExt cx="4991100" cy="1105694"/>
          </a:xfrm>
        </p:grpSpPr>
        <p:cxnSp>
          <p:nvCxnSpPr>
            <p:cNvPr id="10" name="Straight Arrow Connector 9"/>
            <p:cNvCxnSpPr/>
            <p:nvPr/>
          </p:nvCxnSpPr>
          <p:spPr>
            <a:xfrm rot="5400000" flipH="1" flipV="1">
              <a:off x="3962400" y="2409825"/>
              <a:ext cx="763588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81400" y="1686719"/>
              <a:ext cx="4991100" cy="342900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526256" y="3136106"/>
            <a:ext cx="3975100" cy="940594"/>
            <a:chOff x="526256" y="3136106"/>
            <a:chExt cx="3975100" cy="940594"/>
          </a:xfrm>
        </p:grpSpPr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6256" y="3733800"/>
              <a:ext cx="3975100" cy="342900"/>
            </a:xfrm>
            <a:prstGeom prst="rect">
              <a:avLst/>
            </a:prstGeom>
          </p:spPr>
        </p:pic>
        <p:cxnSp>
          <p:nvCxnSpPr>
            <p:cNvPr id="13" name="Straight Arrow Connector 12"/>
            <p:cNvCxnSpPr/>
            <p:nvPr/>
          </p:nvCxnSpPr>
          <p:spPr>
            <a:xfrm rot="5400000">
              <a:off x="2291557" y="3434556"/>
              <a:ext cx="598487" cy="1588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5603875" y="3136900"/>
            <a:ext cx="2857500" cy="882650"/>
            <a:chOff x="5603875" y="3136900"/>
            <a:chExt cx="2857500" cy="882650"/>
          </a:xfrm>
        </p:grpSpPr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03875" y="3765550"/>
              <a:ext cx="2857500" cy="254000"/>
            </a:xfrm>
            <a:prstGeom prst="rect">
              <a:avLst/>
            </a:prstGeom>
          </p:spPr>
        </p:pic>
        <p:cxnSp>
          <p:nvCxnSpPr>
            <p:cNvPr id="16" name="Straight Arrow Connector 15"/>
            <p:cNvCxnSpPr/>
            <p:nvPr/>
          </p:nvCxnSpPr>
          <p:spPr>
            <a:xfrm rot="5400000">
              <a:off x="5476478" y="3450828"/>
              <a:ext cx="629444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386556" y="4833938"/>
            <a:ext cx="8398669" cy="842962"/>
            <a:chOff x="386556" y="4833938"/>
            <a:chExt cx="8398669" cy="842962"/>
          </a:xfrm>
        </p:grpSpPr>
        <p:pic>
          <p:nvPicPr>
            <p:cNvPr id="19" name="Picture 18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6625" y="5334000"/>
              <a:ext cx="7848600" cy="342900"/>
            </a:xfrm>
            <a:prstGeom prst="rect">
              <a:avLst/>
            </a:prstGeom>
          </p:spPr>
        </p:pic>
        <p:pic>
          <p:nvPicPr>
            <p:cNvPr id="20" name="Picture 19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86556" y="4833938"/>
              <a:ext cx="4114800" cy="342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4697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Bounding the revenue of </a:t>
            </a:r>
            <a:r>
              <a:rPr lang="en-US" dirty="0" err="1" smtClean="0"/>
              <a:t>v</a:t>
            </a:r>
            <a:r>
              <a:rPr lang="en-US" baseline="30000" dirty="0" err="1" smtClean="0"/>
              <a:t>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Prices are powers of </a:t>
            </a:r>
            <a:r>
              <a:rPr lang="en-US" dirty="0" smtClean="0"/>
              <a:t>2</a:t>
            </a:r>
          </a:p>
          <a:p>
            <a:r>
              <a:rPr lang="en-US" dirty="0" smtClean="0"/>
              <a:t>If </a:t>
            </a:r>
            <a:r>
              <a:rPr lang="en-US" dirty="0" smtClean="0"/>
              <a:t>there are many values at a price level, we expect them to be partitioned almost evenly among A and B. </a:t>
            </a:r>
          </a:p>
          <a:p>
            <a:r>
              <a:rPr lang="en-US" b="1" dirty="0" smtClean="0"/>
              <a:t>Problem: </a:t>
            </a:r>
            <a:r>
              <a:rPr lang="en-US" dirty="0" smtClean="0">
                <a:solidFill>
                  <a:srgbClr val="FF0000"/>
                </a:solidFill>
              </a:rPr>
              <a:t>Not true because l</a:t>
            </a:r>
            <a:r>
              <a:rPr lang="en-US" dirty="0" smtClean="0">
                <a:solidFill>
                  <a:srgbClr val="FF0000"/>
                </a:solidFill>
              </a:rPr>
              <a:t>evels </a:t>
            </a:r>
            <a:r>
              <a:rPr lang="en-US" dirty="0" smtClean="0">
                <a:solidFill>
                  <a:srgbClr val="FF0000"/>
                </a:solidFill>
              </a:rPr>
              <a:t>are </a:t>
            </a:r>
            <a:r>
              <a:rPr lang="en-US" dirty="0" smtClean="0">
                <a:solidFill>
                  <a:srgbClr val="FF0000"/>
                </a:solidFill>
              </a:rPr>
              <a:t>biased</a:t>
            </a:r>
            <a:r>
              <a:rPr lang="en-US" dirty="0" smtClean="0"/>
              <a:t>. They </a:t>
            </a:r>
            <a:r>
              <a:rPr lang="en-US" dirty="0" smtClean="0"/>
              <a:t>are created based on </a:t>
            </a:r>
            <a:r>
              <a:rPr lang="en-US" dirty="0" err="1" smtClean="0"/>
              <a:t>v</a:t>
            </a:r>
            <a:r>
              <a:rPr lang="en-US" baseline="30000" dirty="0" err="1" smtClean="0"/>
              <a:t>A</a:t>
            </a:r>
            <a:r>
              <a:rPr lang="en-US" dirty="0"/>
              <a:t> </a:t>
            </a:r>
            <a:r>
              <a:rPr lang="en-US" dirty="0" smtClean="0"/>
              <a:t>(not v).</a:t>
            </a:r>
            <a:endParaRPr lang="en-US" dirty="0" smtClean="0"/>
          </a:p>
          <a:p>
            <a:r>
              <a:rPr lang="en-US" b="1" dirty="0" smtClean="0"/>
              <a:t>Cure: </a:t>
            </a:r>
            <a:r>
              <a:rPr lang="en-US" dirty="0" smtClean="0"/>
              <a:t>Define a </a:t>
            </a:r>
            <a:r>
              <a:rPr lang="en-US" dirty="0" smtClean="0"/>
              <a:t>set </a:t>
            </a:r>
            <a:r>
              <a:rPr lang="en-US" dirty="0" smtClean="0"/>
              <a:t>of intervals with respect to v (not </a:t>
            </a:r>
            <a:r>
              <a:rPr lang="en-US" dirty="0" err="1" smtClean="0"/>
              <a:t>v</a:t>
            </a:r>
            <a:r>
              <a:rPr lang="en-US" baseline="30000" dirty="0" err="1" smtClean="0"/>
              <a:t>A</a:t>
            </a:r>
            <a:r>
              <a:rPr lang="en-US" dirty="0" smtClean="0"/>
              <a:t>) and show </a:t>
            </a:r>
            <a:r>
              <a:rPr lang="en-US" dirty="0" smtClean="0"/>
              <a:t>that</a:t>
            </a:r>
            <a:endParaRPr lang="en-US" baseline="30000" dirty="0" smtClean="0"/>
          </a:p>
          <a:p>
            <a:pPr lvl="1"/>
            <a:r>
              <a:rPr lang="en-US" dirty="0"/>
              <a:t>They </a:t>
            </a:r>
            <a:r>
              <a:rPr lang="en-US" dirty="0" smtClean="0"/>
              <a:t>are relatively </a:t>
            </a:r>
            <a:r>
              <a:rPr lang="en-US" dirty="0"/>
              <a:t>few such intervals</a:t>
            </a:r>
          </a:p>
          <a:p>
            <a:pPr lvl="1"/>
            <a:r>
              <a:rPr lang="en-US" dirty="0" smtClean="0"/>
              <a:t>They </a:t>
            </a:r>
            <a:r>
              <a:rPr lang="en-US" dirty="0" smtClean="0"/>
              <a:t>are split almost evenly between A and B</a:t>
            </a:r>
          </a:p>
          <a:p>
            <a:pPr lvl="1"/>
            <a:r>
              <a:rPr lang="en-US" dirty="0" smtClean="0"/>
              <a:t>They capture a fraction of the total revenue of </a:t>
            </a:r>
            <a:r>
              <a:rPr lang="en-US" dirty="0" smtClean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148889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Offline auctions: many challenging questions (optimal auction? Competitive ratio of RSOP?)</a:t>
            </a:r>
          </a:p>
          <a:p>
            <a:r>
              <a:rPr lang="en-US" dirty="0" smtClean="0"/>
              <a:t>Online auctions: Optimal competitive ratio? Is BPSF 4-competitive?</a:t>
            </a:r>
          </a:p>
          <a:p>
            <a:r>
              <a:rPr lang="en-US" dirty="0" smtClean="0"/>
              <a:t>Ordered bidders: </a:t>
            </a:r>
            <a:r>
              <a:rPr lang="en-US" dirty="0"/>
              <a:t>O</a:t>
            </a:r>
            <a:r>
              <a:rPr lang="en-US" dirty="0" smtClean="0"/>
              <a:t>ptimal </a:t>
            </a:r>
            <a:r>
              <a:rPr lang="en-US" dirty="0" smtClean="0"/>
              <a:t>competitive ratio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The </a:t>
            </a:r>
            <a:r>
              <a:rPr lang="en-US" dirty="0" smtClean="0"/>
              <a:t>competitive ratio of </a:t>
            </a:r>
            <a:r>
              <a:rPr lang="en-US" dirty="0" smtClean="0"/>
              <a:t>our analysis </a:t>
            </a:r>
            <a:r>
              <a:rPr lang="en-US" dirty="0" smtClean="0"/>
              <a:t>is very high</a:t>
            </a:r>
          </a:p>
          <a:p>
            <a:r>
              <a:rPr lang="en-US" dirty="0" smtClean="0"/>
              <a:t>Online </a:t>
            </a:r>
            <a:r>
              <a:rPr lang="en-US" dirty="0" smtClean="0"/>
              <a:t>+ ordered bidders?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975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63518" y="2540220"/>
            <a:ext cx="5543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/>
              <a:t>Thank you!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53450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Multi-unit auction: The setting</a:t>
            </a:r>
            <a:endParaRPr lang="en-US" sz="4000" dirty="0"/>
          </a:p>
        </p:txBody>
      </p:sp>
      <p:grpSp>
        <p:nvGrpSpPr>
          <p:cNvPr id="46" name="Group 45"/>
          <p:cNvGrpSpPr/>
          <p:nvPr/>
        </p:nvGrpSpPr>
        <p:grpSpPr>
          <a:xfrm>
            <a:off x="723901" y="1889125"/>
            <a:ext cx="7162798" cy="723899"/>
            <a:chOff x="723901" y="1828800"/>
            <a:chExt cx="7162798" cy="723899"/>
          </a:xfrm>
        </p:grpSpPr>
        <p:pic>
          <p:nvPicPr>
            <p:cNvPr id="13" name="Picture 12" descr="cd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3901" y="1828800"/>
              <a:ext cx="723899" cy="723899"/>
            </a:xfrm>
            <a:prstGeom prst="rect">
              <a:avLst/>
            </a:prstGeom>
          </p:spPr>
        </p:pic>
        <p:pic>
          <p:nvPicPr>
            <p:cNvPr id="17" name="Picture 16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52800" y="2174875"/>
              <a:ext cx="3530600" cy="76200"/>
            </a:xfrm>
            <a:prstGeom prst="rect">
              <a:avLst/>
            </a:prstGeom>
          </p:spPr>
        </p:pic>
        <p:pic>
          <p:nvPicPr>
            <p:cNvPr id="19" name="Picture 18" descr="cd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62200" y="1828800"/>
              <a:ext cx="723899" cy="723899"/>
            </a:xfrm>
            <a:prstGeom prst="rect">
              <a:avLst/>
            </a:prstGeom>
          </p:spPr>
        </p:pic>
        <p:pic>
          <p:nvPicPr>
            <p:cNvPr id="20" name="Picture 19" descr="cd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62800" y="1828800"/>
              <a:ext cx="723899" cy="723899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560388" y="4644250"/>
            <a:ext cx="7033839" cy="1631138"/>
            <a:chOff x="560388" y="4644250"/>
            <a:chExt cx="7033839" cy="1631138"/>
          </a:xfrm>
        </p:grpSpPr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0388" y="6008688"/>
              <a:ext cx="3136900" cy="266700"/>
            </a:xfrm>
            <a:prstGeom prst="rect">
              <a:avLst/>
            </a:prstGeom>
          </p:spPr>
        </p:pic>
        <p:grpSp>
          <p:nvGrpSpPr>
            <p:cNvPr id="47" name="Group 46"/>
            <p:cNvGrpSpPr/>
            <p:nvPr/>
          </p:nvGrpSpPr>
          <p:grpSpPr>
            <a:xfrm>
              <a:off x="1402046" y="4644250"/>
              <a:ext cx="6192181" cy="910059"/>
              <a:chOff x="1402046" y="4644250"/>
              <a:chExt cx="6192181" cy="910059"/>
            </a:xfrm>
          </p:grpSpPr>
          <p:pic>
            <p:nvPicPr>
              <p:cNvPr id="18" name="Picture 17" descr="bean.jpg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2046" y="4644250"/>
                <a:ext cx="639087" cy="910059"/>
              </a:xfrm>
              <a:prstGeom prst="rect">
                <a:avLst/>
              </a:prstGeom>
            </p:spPr>
          </p:pic>
          <p:pic>
            <p:nvPicPr>
              <p:cNvPr id="21" name="Picture 20" descr="alice.jpg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86200" y="4644250"/>
                <a:ext cx="892175" cy="910058"/>
              </a:xfrm>
              <a:prstGeom prst="rect">
                <a:avLst/>
              </a:prstGeom>
            </p:spPr>
          </p:pic>
          <p:pic>
            <p:nvPicPr>
              <p:cNvPr id="9" name="Picture 8" descr="Mickey.png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84169" y="4644250"/>
                <a:ext cx="910058" cy="910058"/>
              </a:xfrm>
              <a:prstGeom prst="rect">
                <a:avLst/>
              </a:prstGeom>
            </p:spPr>
          </p:pic>
          <p:pic>
            <p:nvPicPr>
              <p:cNvPr id="11" name="Picture 10" descr="latex-image-1.pdf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09813" y="5094288"/>
                <a:ext cx="1308100" cy="50800"/>
              </a:xfrm>
              <a:prstGeom prst="rect">
                <a:avLst/>
              </a:prstGeom>
            </p:spPr>
          </p:pic>
          <p:pic>
            <p:nvPicPr>
              <p:cNvPr id="12" name="Picture 11" descr="latex-image-1.pdf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75238" y="5095875"/>
                <a:ext cx="1308100" cy="50800"/>
              </a:xfrm>
              <a:prstGeom prst="rect">
                <a:avLst/>
              </a:prstGeom>
            </p:spPr>
          </p:pic>
        </p:grpSp>
      </p:grpSp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8019" y="3387725"/>
            <a:ext cx="4254500" cy="342900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205983" y="3033713"/>
            <a:ext cx="3670300" cy="684212"/>
            <a:chOff x="215900" y="2970213"/>
            <a:chExt cx="3670300" cy="684212"/>
          </a:xfrm>
        </p:grpSpPr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15900" y="2970213"/>
              <a:ext cx="3670300" cy="330200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15900" y="3387725"/>
              <a:ext cx="3048000" cy="266700"/>
            </a:xfrm>
            <a:prstGeom prst="rect">
              <a:avLst/>
            </a:prstGeom>
          </p:spPr>
        </p:pic>
      </p:grp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11675" y="3889375"/>
            <a:ext cx="3517900" cy="342900"/>
          </a:xfrm>
          <a:prstGeom prst="rect">
            <a:avLst/>
          </a:prstGeom>
        </p:spPr>
      </p:pic>
      <p:grpSp>
        <p:nvGrpSpPr>
          <p:cNvPr id="48" name="Group 47"/>
          <p:cNvGrpSpPr/>
          <p:nvPr/>
        </p:nvGrpSpPr>
        <p:grpSpPr>
          <a:xfrm>
            <a:off x="2128838" y="4635500"/>
            <a:ext cx="6593681" cy="1716088"/>
            <a:chOff x="2128838" y="4635500"/>
            <a:chExt cx="6593681" cy="1716088"/>
          </a:xfrm>
        </p:grpSpPr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778375" y="4644250"/>
              <a:ext cx="266700" cy="228600"/>
            </a:xfrm>
            <a:prstGeom prst="rect">
              <a:avLst/>
            </a:prstGeom>
          </p:spPr>
        </p:pic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128838" y="4681538"/>
              <a:ext cx="292100" cy="215900"/>
            </a:xfrm>
            <a:prstGeom prst="rect">
              <a:avLst/>
            </a:prstGeom>
          </p:spPr>
        </p:pic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686675" y="4635500"/>
              <a:ext cx="342900" cy="228600"/>
            </a:xfrm>
            <a:prstGeom prst="rect">
              <a:avLst/>
            </a:prstGeom>
          </p:spPr>
        </p:pic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4950619" y="6008688"/>
              <a:ext cx="3771900" cy="342900"/>
            </a:xfrm>
            <a:prstGeom prst="rect">
              <a:avLst/>
            </a:prstGeom>
          </p:spPr>
        </p:pic>
        <p:cxnSp>
          <p:nvCxnSpPr>
            <p:cNvPr id="39" name="Straight Connector 38"/>
            <p:cNvCxnSpPr/>
            <p:nvPr/>
          </p:nvCxnSpPr>
          <p:spPr>
            <a:xfrm rot="16200000" flipH="1">
              <a:off x="4595812" y="5346700"/>
              <a:ext cx="1111250" cy="212725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3291682" y="2552698"/>
            <a:ext cx="5608637" cy="1943101"/>
            <a:chOff x="3291682" y="2552698"/>
            <a:chExt cx="5608637" cy="1943101"/>
          </a:xfrm>
        </p:grpSpPr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4468019" y="2895600"/>
              <a:ext cx="4432300" cy="342900"/>
            </a:xfrm>
            <a:prstGeom prst="rect">
              <a:avLst/>
            </a:prstGeom>
          </p:spPr>
        </p:pic>
        <p:grpSp>
          <p:nvGrpSpPr>
            <p:cNvPr id="44" name="Group 43"/>
            <p:cNvGrpSpPr/>
            <p:nvPr/>
          </p:nvGrpSpPr>
          <p:grpSpPr>
            <a:xfrm>
              <a:off x="3291682" y="2552698"/>
              <a:ext cx="1176337" cy="1943101"/>
              <a:chOff x="2709863" y="2552698"/>
              <a:chExt cx="1176337" cy="1943101"/>
            </a:xfrm>
          </p:grpSpPr>
          <p:cxnSp>
            <p:nvCxnSpPr>
              <p:cNvPr id="42" name="Straight Arrow Connector 41"/>
              <p:cNvCxnSpPr/>
              <p:nvPr/>
            </p:nvCxnSpPr>
            <p:spPr>
              <a:xfrm rot="16200000" flipH="1">
                <a:off x="2514599" y="3124198"/>
                <a:ext cx="1943101" cy="80010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3" name="Picture 42" descr="latex-image-1.pdf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09863" y="3856038"/>
                <a:ext cx="876300" cy="279400"/>
              </a:xfrm>
              <a:prstGeom prst="rect">
                <a:avLst/>
              </a:prstGeom>
            </p:spPr>
          </p:pic>
        </p:grpSp>
      </p:grpSp>
      <p:grpSp>
        <p:nvGrpSpPr>
          <p:cNvPr id="41" name="Group 40"/>
          <p:cNvGrpSpPr/>
          <p:nvPr/>
        </p:nvGrpSpPr>
        <p:grpSpPr>
          <a:xfrm>
            <a:off x="2410618" y="1371600"/>
            <a:ext cx="6426201" cy="355600"/>
            <a:chOff x="2410618" y="1371600"/>
            <a:chExt cx="6426201" cy="355600"/>
          </a:xfrm>
        </p:grpSpPr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2410618" y="1371600"/>
              <a:ext cx="2514600" cy="317500"/>
            </a:xfrm>
            <a:prstGeom prst="rect">
              <a:avLst/>
            </a:prstGeom>
          </p:spPr>
        </p:pic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4950619" y="1371600"/>
              <a:ext cx="3886200" cy="355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8296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Bayesian setting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bidder </a:t>
            </a:r>
            <a:r>
              <a:rPr lang="en-US" dirty="0" err="1" smtClean="0"/>
              <a:t>i</a:t>
            </a:r>
            <a:r>
              <a:rPr lang="en-US" dirty="0" smtClean="0"/>
              <a:t> has a valuation v</a:t>
            </a:r>
            <a:r>
              <a:rPr lang="en-US" baseline="-25000" dirty="0" smtClean="0"/>
              <a:t>i</a:t>
            </a:r>
            <a:r>
              <a:rPr lang="en-US" dirty="0" smtClean="0"/>
              <a:t> for the item which is drawn from a </a:t>
            </a:r>
            <a:r>
              <a:rPr lang="en-US" i="1" dirty="0" smtClean="0">
                <a:solidFill>
                  <a:srgbClr val="FF0000"/>
                </a:solidFill>
              </a:rPr>
              <a:t>publicly-known probability distribution D</a:t>
            </a:r>
            <a:r>
              <a:rPr lang="en-US" i="1" baseline="-25000" dirty="0" smtClean="0">
                <a:solidFill>
                  <a:srgbClr val="FF0000"/>
                </a:solidFill>
              </a:rPr>
              <a:t>i</a:t>
            </a:r>
            <a:endParaRPr lang="en-US" i="1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Myerson’s solution gives an auction which maximizes the expected revenue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176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prior-free setting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Prior information may be costly or even impossible </a:t>
            </a:r>
          </a:p>
          <a:p>
            <a:r>
              <a:rPr lang="en-US" b="1" dirty="0" smtClean="0"/>
              <a:t>Prior-free auctions:</a:t>
            </a:r>
          </a:p>
          <a:p>
            <a:pPr lvl="1"/>
            <a:r>
              <a:rPr lang="en-US" dirty="0" smtClean="0"/>
              <a:t>Do not require knowledge of the probability distributions</a:t>
            </a:r>
          </a:p>
          <a:p>
            <a:pPr lvl="1"/>
            <a:r>
              <a:rPr lang="en-US" dirty="0" smtClean="0"/>
              <a:t>Compete against some </a:t>
            </a:r>
            <a:r>
              <a:rPr lang="en-US" dirty="0" smtClean="0">
                <a:solidFill>
                  <a:srgbClr val="FF0000"/>
                </a:solidFill>
              </a:rPr>
              <a:t>performance benchmark </a:t>
            </a:r>
            <a:r>
              <a:rPr lang="en-US" dirty="0" smtClean="0"/>
              <a:t>instance-by-instance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357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Benchmarks for prior-free </a:t>
            </a:r>
            <a:r>
              <a:rPr lang="en-US" dirty="0" smtClean="0"/>
              <a:t>auctions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Bids: Assume v</a:t>
            </a:r>
            <a:r>
              <a:rPr lang="en-US" baseline="-25000" dirty="0" smtClean="0"/>
              <a:t>1</a:t>
            </a:r>
            <a:r>
              <a:rPr lang="en-US" dirty="0" smtClean="0"/>
              <a:t>&gt; </a:t>
            </a:r>
            <a:r>
              <a:rPr lang="en-US" dirty="0" smtClean="0"/>
              <a:t>v</a:t>
            </a:r>
            <a:r>
              <a:rPr lang="en-US" baseline="-25000" dirty="0" smtClean="0"/>
              <a:t>2</a:t>
            </a:r>
            <a:r>
              <a:rPr lang="en-US" dirty="0" smtClean="0"/>
              <a:t>&gt;…&gt; </a:t>
            </a:r>
            <a:r>
              <a:rPr lang="en-US" dirty="0" err="1"/>
              <a:t>v</a:t>
            </a:r>
            <a:r>
              <a:rPr lang="en-US" baseline="-25000" dirty="0" err="1" smtClean="0"/>
              <a:t>n</a:t>
            </a:r>
            <a:endParaRPr lang="en-US" dirty="0" smtClean="0"/>
          </a:p>
          <a:p>
            <a:r>
              <a:rPr lang="en-US" dirty="0" smtClean="0"/>
              <a:t>Compare the revenue of an auction to</a:t>
            </a:r>
          </a:p>
          <a:p>
            <a:pPr lvl="1"/>
            <a:r>
              <a:rPr lang="en-US" b="1" dirty="0" smtClean="0">
                <a:solidFill>
                  <a:srgbClr val="000000"/>
                </a:solidFill>
              </a:rPr>
              <a:t>Sum of values</a:t>
            </a:r>
            <a:r>
              <a:rPr lang="en-US" dirty="0" smtClean="0">
                <a:solidFill>
                  <a:srgbClr val="000000"/>
                </a:solidFill>
              </a:rPr>
              <a:t>: </a:t>
            </a:r>
            <a:r>
              <a:rPr lang="el-GR" dirty="0" smtClean="0">
                <a:solidFill>
                  <a:srgbClr val="000000"/>
                </a:solidFill>
              </a:rPr>
              <a:t>Σ</a:t>
            </a:r>
            <a:r>
              <a:rPr lang="en-US" baseline="-25000" dirty="0" err="1" smtClean="0">
                <a:solidFill>
                  <a:srgbClr val="000000"/>
                </a:solidFill>
              </a:rPr>
              <a:t>i</a:t>
            </a:r>
            <a:r>
              <a:rPr lang="el-GR" dirty="0" smtClean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v</a:t>
            </a:r>
            <a:r>
              <a:rPr lang="en-US" baseline="-25000" dirty="0" smtClean="0">
                <a:solidFill>
                  <a:srgbClr val="000000"/>
                </a:solidFill>
              </a:rPr>
              <a:t>i</a:t>
            </a:r>
            <a:r>
              <a:rPr lang="en-US" dirty="0" smtClean="0">
                <a:solidFill>
                  <a:srgbClr val="000000"/>
                </a:solidFill>
              </a:rPr>
              <a:t>    </a:t>
            </a:r>
            <a:r>
              <a:rPr lang="en-US" dirty="0" smtClean="0">
                <a:solidFill>
                  <a:srgbClr val="000000"/>
                </a:solidFill>
              </a:rPr>
              <a:t>(unrealistic)</a:t>
            </a:r>
          </a:p>
          <a:p>
            <a:pPr lvl="1"/>
            <a:r>
              <a:rPr lang="en-US" b="1" dirty="0" smtClean="0">
                <a:solidFill>
                  <a:srgbClr val="000000"/>
                </a:solidFill>
              </a:rPr>
              <a:t>Optimal single-price revenue</a:t>
            </a:r>
            <a:r>
              <a:rPr lang="en-US" dirty="0" smtClean="0">
                <a:solidFill>
                  <a:srgbClr val="000000"/>
                </a:solidFill>
              </a:rPr>
              <a:t>: max</a:t>
            </a:r>
            <a:r>
              <a:rPr lang="en-US" baseline="-25000" dirty="0" smtClean="0">
                <a:solidFill>
                  <a:srgbClr val="000000"/>
                </a:solidFill>
              </a:rPr>
              <a:t>i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i</a:t>
            </a:r>
            <a:r>
              <a:rPr lang="en-US" dirty="0" smtClean="0">
                <a:solidFill>
                  <a:srgbClr val="000000"/>
                </a:solidFill>
              </a:rPr>
              <a:t> * </a:t>
            </a:r>
            <a:r>
              <a:rPr lang="en-US" dirty="0" smtClean="0">
                <a:solidFill>
                  <a:srgbClr val="000000"/>
                </a:solidFill>
              </a:rPr>
              <a:t>v</a:t>
            </a:r>
            <a:r>
              <a:rPr lang="en-US" baseline="-25000" dirty="0" smtClean="0">
                <a:solidFill>
                  <a:srgbClr val="000000"/>
                </a:solidFill>
              </a:rPr>
              <a:t>i 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/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(problem: highest value unattainable; for the same reason that first-price auction is not truthful)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F</a:t>
            </a:r>
            <a:r>
              <a:rPr lang="en-US" baseline="30000" dirty="0" smtClean="0">
                <a:solidFill>
                  <a:srgbClr val="000000"/>
                </a:solidFill>
              </a:rPr>
              <a:t>(2) </a:t>
            </a:r>
            <a:r>
              <a:rPr lang="en-US" dirty="0" smtClean="0">
                <a:solidFill>
                  <a:srgbClr val="000000"/>
                </a:solidFill>
              </a:rPr>
              <a:t>(v)</a:t>
            </a:r>
            <a:r>
              <a:rPr lang="en-US" baseline="30000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= max</a:t>
            </a:r>
            <a:r>
              <a:rPr lang="en-US" baseline="-25000" dirty="0" smtClean="0">
                <a:solidFill>
                  <a:srgbClr val="000000"/>
                </a:solidFill>
              </a:rPr>
              <a:t>i&gt;=2 </a:t>
            </a:r>
            <a:r>
              <a:rPr lang="en-US" dirty="0" err="1" smtClean="0">
                <a:solidFill>
                  <a:srgbClr val="000000"/>
                </a:solidFill>
              </a:rPr>
              <a:t>i</a:t>
            </a:r>
            <a:r>
              <a:rPr lang="en-US" dirty="0" smtClean="0">
                <a:solidFill>
                  <a:srgbClr val="000000"/>
                </a:solidFill>
              </a:rPr>
              <a:t> * </a:t>
            </a:r>
            <a:r>
              <a:rPr lang="en-US" dirty="0" smtClean="0">
                <a:solidFill>
                  <a:srgbClr val="000000"/>
                </a:solidFill>
              </a:rPr>
              <a:t>v</a:t>
            </a:r>
            <a:r>
              <a:rPr lang="en-US" baseline="-25000" dirty="0" smtClean="0">
                <a:solidFill>
                  <a:srgbClr val="000000"/>
                </a:solidFill>
              </a:rPr>
              <a:t>i</a:t>
            </a:r>
            <a:r>
              <a:rPr lang="en-US" baseline="-25000" dirty="0" smtClean="0">
                <a:solidFill>
                  <a:srgbClr val="000000"/>
                </a:solidFill>
              </a:rPr>
              <a:t/>
            </a:r>
            <a:br>
              <a:rPr lang="en-US" baseline="-25000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Optimal revenue for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Single price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Sell to at least 2 buyers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M</a:t>
            </a:r>
            <a:r>
              <a:rPr lang="en-US" baseline="30000" dirty="0" smtClean="0">
                <a:solidFill>
                  <a:srgbClr val="000000"/>
                </a:solidFill>
              </a:rPr>
              <a:t>(2) </a:t>
            </a:r>
            <a:r>
              <a:rPr lang="en-US" dirty="0" smtClean="0">
                <a:solidFill>
                  <a:srgbClr val="000000"/>
                </a:solidFill>
              </a:rPr>
              <a:t>(v)</a:t>
            </a:r>
            <a:r>
              <a:rPr lang="en-US" baseline="30000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: Benchmark for ordered bidders with dropping prices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Multiply 3"/>
          <p:cNvSpPr/>
          <p:nvPr/>
        </p:nvSpPr>
        <p:spPr>
          <a:xfrm>
            <a:off x="813287" y="2243465"/>
            <a:ext cx="6528249" cy="1828008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19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</a:t>
            </a:r>
            <a:r>
              <a:rPr lang="en-US" baseline="30000" dirty="0" smtClean="0"/>
              <a:t>(</a:t>
            </a:r>
            <a:r>
              <a:rPr lang="en-US" baseline="30000" dirty="0"/>
              <a:t>2</a:t>
            </a:r>
            <a:r>
              <a:rPr lang="en-US" baseline="30000" dirty="0" smtClean="0"/>
              <a:t>) </a:t>
            </a:r>
            <a:r>
              <a:rPr lang="en-US" dirty="0" smtClean="0"/>
              <a:t>and </a:t>
            </a:r>
            <a:r>
              <a:rPr lang="en-US" dirty="0" smtClean="0"/>
              <a:t>M</a:t>
            </a:r>
            <a:r>
              <a:rPr lang="en-US" baseline="30000" dirty="0" smtClean="0"/>
              <a:t>(2) </a:t>
            </a:r>
            <a:r>
              <a:rPr lang="en-US" dirty="0" smtClean="0"/>
              <a:t> </a:t>
            </a:r>
            <a:r>
              <a:rPr lang="en-US" dirty="0" smtClean="0"/>
              <a:t>pricing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159754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90602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</a:t>
            </a:r>
            <a:r>
              <a:rPr lang="en-US" baseline="30000" dirty="0" smtClean="0"/>
              <a:t>(2) </a:t>
            </a:r>
            <a:r>
              <a:rPr lang="en-US" dirty="0" smtClean="0"/>
              <a:t>and M</a:t>
            </a:r>
            <a:r>
              <a:rPr lang="en-US" baseline="30000" dirty="0" smtClean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8484"/>
            <a:ext cx="8229600" cy="4525963"/>
          </a:xfrm>
        </p:spPr>
        <p:txBody>
          <a:bodyPr/>
          <a:lstStyle/>
          <a:p>
            <a:r>
              <a:rPr lang="en-US" dirty="0" smtClean="0"/>
              <a:t>Let v</a:t>
            </a:r>
            <a:r>
              <a:rPr lang="en-US" baseline="-25000" dirty="0" smtClean="0"/>
              <a:t>1</a:t>
            </a:r>
            <a:r>
              <a:rPr lang="en-US" dirty="0" smtClean="0"/>
              <a:t>, v</a:t>
            </a:r>
            <a:r>
              <a:rPr lang="en-US" baseline="-25000" dirty="0" smtClean="0"/>
              <a:t>2 </a:t>
            </a:r>
            <a:r>
              <a:rPr lang="en-US" dirty="0" smtClean="0"/>
              <a:t>, …,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n</a:t>
            </a:r>
            <a:r>
              <a:rPr lang="en-US" baseline="-25000" dirty="0" smtClean="0"/>
              <a:t>  </a:t>
            </a:r>
            <a:r>
              <a:rPr lang="en-US" dirty="0" smtClean="0"/>
              <a:t>be the values of the bidders in the given order</a:t>
            </a:r>
          </a:p>
          <a:p>
            <a:r>
              <a:rPr lang="en-US" dirty="0" smtClean="0"/>
              <a:t>Let v</a:t>
            </a:r>
            <a:r>
              <a:rPr lang="en-US" baseline="30000" dirty="0" smtClean="0"/>
              <a:t>(2</a:t>
            </a:r>
            <a:r>
              <a:rPr lang="en-US" baseline="30000" dirty="0" smtClean="0"/>
              <a:t>)</a:t>
            </a:r>
            <a:r>
              <a:rPr lang="en-US" dirty="0" smtClean="0"/>
              <a:t> be the second maximum</a:t>
            </a:r>
            <a:endParaRPr lang="en-US" dirty="0"/>
          </a:p>
        </p:txBody>
      </p:sp>
      <p:pic>
        <p:nvPicPr>
          <p:cNvPr id="8" name="Picture 7" descr="Screen Shot 2013-05-20 at 18.31.5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579" y="2991714"/>
            <a:ext cx="4115086" cy="1257387"/>
          </a:xfrm>
          <a:prstGeom prst="rect">
            <a:avLst/>
          </a:prstGeom>
        </p:spPr>
      </p:pic>
      <p:pic>
        <p:nvPicPr>
          <p:cNvPr id="9" name="Picture 8" descr="Screen Shot 2013-05-20 at 18.32.0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136" y="4077421"/>
            <a:ext cx="5842405" cy="12700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5999" y="5485173"/>
            <a:ext cx="79882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</a:rPr>
              <a:t>We call an auction c-competitive if its revenue is at least F</a:t>
            </a:r>
            <a:r>
              <a:rPr lang="en-US" sz="3200" b="1" baseline="30000" dirty="0" smtClean="0">
                <a:solidFill>
                  <a:schemeClr val="tx2"/>
                </a:solidFill>
              </a:rPr>
              <a:t>(2)</a:t>
            </a:r>
            <a:r>
              <a:rPr lang="en-US" sz="3200" b="1" dirty="0" smtClean="0">
                <a:solidFill>
                  <a:schemeClr val="tx2"/>
                </a:solidFill>
              </a:rPr>
              <a:t>/c or </a:t>
            </a:r>
            <a:r>
              <a:rPr lang="en-US" sz="3200" b="1" dirty="0">
                <a:solidFill>
                  <a:schemeClr val="tx2"/>
                </a:solidFill>
              </a:rPr>
              <a:t>M</a:t>
            </a:r>
            <a:r>
              <a:rPr lang="en-US" sz="3200" b="1" baseline="30000" dirty="0" smtClean="0">
                <a:solidFill>
                  <a:schemeClr val="tx2"/>
                </a:solidFill>
              </a:rPr>
              <a:t>(2)</a:t>
            </a:r>
            <a:r>
              <a:rPr lang="en-US" sz="3200" b="1" dirty="0" smtClean="0">
                <a:solidFill>
                  <a:schemeClr val="tx2"/>
                </a:solidFill>
              </a:rPr>
              <a:t>/c </a:t>
            </a:r>
            <a:endParaRPr lang="en-US" sz="3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641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for M</a:t>
            </a:r>
            <a:r>
              <a:rPr lang="en-US" baseline="30000" dirty="0" smtClean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			F</a:t>
            </a:r>
            <a:r>
              <a:rPr lang="en-US" baseline="30000" dirty="0" smtClean="0"/>
              <a:t>(2)</a:t>
            </a:r>
            <a:r>
              <a:rPr lang="en-US" dirty="0" smtClean="0"/>
              <a:t> </a:t>
            </a:r>
            <a:r>
              <a:rPr lang="en-US" dirty="0" smtClean="0"/>
              <a:t>  &lt;</a:t>
            </a:r>
            <a:r>
              <a:rPr lang="en-US" dirty="0" smtClean="0"/>
              <a:t>= </a:t>
            </a:r>
            <a:r>
              <a:rPr lang="en-US" dirty="0" smtClean="0"/>
              <a:t>   M</a:t>
            </a:r>
            <a:r>
              <a:rPr lang="en-US" baseline="30000" dirty="0" smtClean="0"/>
              <a:t>(2</a:t>
            </a:r>
            <a:r>
              <a:rPr lang="en-US" baseline="30000" dirty="0" smtClean="0"/>
              <a:t>)   </a:t>
            </a:r>
            <a:r>
              <a:rPr lang="en-US" dirty="0" smtClean="0"/>
              <a:t> </a:t>
            </a:r>
            <a:r>
              <a:rPr lang="en-US" dirty="0" smtClean="0"/>
              <a:t>&lt;</a:t>
            </a:r>
            <a:r>
              <a:rPr lang="en-US" dirty="0" smtClean="0"/>
              <a:t>=    </a:t>
            </a:r>
            <a:r>
              <a:rPr lang="en-US" dirty="0" smtClean="0"/>
              <a:t>log n * F</a:t>
            </a:r>
            <a:r>
              <a:rPr lang="en-US" baseline="30000" dirty="0" smtClean="0"/>
              <a:t>(2)</a:t>
            </a:r>
          </a:p>
          <a:p>
            <a:r>
              <a:rPr lang="en-US" dirty="0" smtClean="0"/>
              <a:t>An auction which is constant competitive against M</a:t>
            </a:r>
            <a:r>
              <a:rPr lang="en-US" baseline="30000" dirty="0" smtClean="0"/>
              <a:t>(2)</a:t>
            </a:r>
            <a:r>
              <a:rPr lang="en-US" dirty="0" smtClean="0"/>
              <a:t> is simultaneously near optimal for every Bayesian environment of ordered bidders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Example 1</a:t>
            </a:r>
            <a:r>
              <a:rPr lang="en-US" dirty="0" smtClean="0"/>
              <a:t>: v</a:t>
            </a:r>
            <a:r>
              <a:rPr lang="en-US" baseline="-25000" dirty="0" smtClean="0"/>
              <a:t>i</a:t>
            </a:r>
            <a:r>
              <a:rPr lang="en-US" dirty="0" smtClean="0"/>
              <a:t> is drawn from uniform distribution [0, h</a:t>
            </a:r>
            <a:r>
              <a:rPr lang="en-US" baseline="-25000" dirty="0" smtClean="0"/>
              <a:t>i</a:t>
            </a:r>
            <a:r>
              <a:rPr lang="en-US" dirty="0" smtClean="0"/>
              <a:t>], with h</a:t>
            </a:r>
            <a:r>
              <a:rPr lang="en-US" baseline="-25000" dirty="0" smtClean="0"/>
              <a:t>1 </a:t>
            </a:r>
            <a:r>
              <a:rPr lang="en-US" dirty="0" smtClean="0"/>
              <a:t>&lt;= … &lt;=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n</a:t>
            </a:r>
            <a:endParaRPr lang="en-US" baseline="-25000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Example 2</a:t>
            </a:r>
            <a:r>
              <a:rPr lang="en-US" dirty="0" smtClean="0"/>
              <a:t>: Gaussian distributions with non-decreasing means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734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 smtClean="0">
            <a:solidFill>
              <a:srgbClr val="000000"/>
            </a:soli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2688</TotalTime>
  <Words>917</Words>
  <Application>Microsoft Macintosh PowerPoint</Application>
  <PresentationFormat>On-screen Show (4:3)</PresentationFormat>
  <Paragraphs>191</Paragraphs>
  <Slides>26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Office Theme</vt:lpstr>
      <vt:lpstr>Equation</vt:lpstr>
      <vt:lpstr>Microsoft Equation</vt:lpstr>
      <vt:lpstr>Prior-free auctions of digital goods</vt:lpstr>
      <vt:lpstr>The landscape of auctions</vt:lpstr>
      <vt:lpstr>Multi-unit auction: The setting</vt:lpstr>
      <vt:lpstr>The Bayesian setting</vt:lpstr>
      <vt:lpstr>The prior-free setting</vt:lpstr>
      <vt:lpstr>Benchmarks for prior-free auctions</vt:lpstr>
      <vt:lpstr>F(2) and M(2)  pricing</vt:lpstr>
      <vt:lpstr>F(2) and M(2)</vt:lpstr>
      <vt:lpstr>Motivation for M(2)</vt:lpstr>
      <vt:lpstr>Some natural offline auctions</vt:lpstr>
      <vt:lpstr>In this talk: two extensions</vt:lpstr>
      <vt:lpstr>Online auctions</vt:lpstr>
      <vt:lpstr>Online auction - example</vt:lpstr>
      <vt:lpstr>F(2)  pricing</vt:lpstr>
      <vt:lpstr>Related work</vt:lpstr>
      <vt:lpstr>Results</vt:lpstr>
      <vt:lpstr>From offline to online auctions</vt:lpstr>
      <vt:lpstr>Proof of the Reduction</vt:lpstr>
      <vt:lpstr>Ordered bidders   Benchmark M(2)</vt:lpstr>
      <vt:lpstr>M(2)  pricing</vt:lpstr>
      <vt:lpstr>History of M(2) auctions</vt:lpstr>
      <vt:lpstr>Our Auction</vt:lpstr>
      <vt:lpstr>Revenue guarantee: Proof sketch</vt:lpstr>
      <vt:lpstr>Bounding the revenue of vB</vt:lpstr>
      <vt:lpstr>Open issues</vt:lpstr>
      <vt:lpstr>PowerPoint Presentation</vt:lpstr>
    </vt:vector>
  </TitlesOfParts>
  <Company>elias@cs.ox.ac.uk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Elias Koutsoupias</dc:creator>
  <cp:lastModifiedBy>Elias Koutsoupias</cp:lastModifiedBy>
  <cp:revision>152</cp:revision>
  <dcterms:created xsi:type="dcterms:W3CDTF">2013-05-20T13:39:33Z</dcterms:created>
  <dcterms:modified xsi:type="dcterms:W3CDTF">2013-08-26T07:10:15Z</dcterms:modified>
</cp:coreProperties>
</file>

<file path=docProps/thumbnail.jpeg>
</file>